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48"/>
  </p:notesMasterIdLst>
  <p:handoutMasterIdLst>
    <p:handoutMasterId r:id="rId49"/>
  </p:handoutMasterIdLst>
  <p:sldIdLst>
    <p:sldId id="1117" r:id="rId3"/>
    <p:sldId id="1161" r:id="rId4"/>
    <p:sldId id="260" r:id="rId5"/>
    <p:sldId id="1146" r:id="rId6"/>
    <p:sldId id="1132" r:id="rId7"/>
    <p:sldId id="1147" r:id="rId8"/>
    <p:sldId id="1116" r:id="rId9"/>
    <p:sldId id="1160" r:id="rId10"/>
    <p:sldId id="1162" r:id="rId11"/>
    <p:sldId id="1125" r:id="rId12"/>
    <p:sldId id="1115" r:id="rId13"/>
    <p:sldId id="1135" r:id="rId14"/>
    <p:sldId id="689" r:id="rId15"/>
    <p:sldId id="1119" r:id="rId16"/>
    <p:sldId id="1158" r:id="rId17"/>
    <p:sldId id="1105" r:id="rId18"/>
    <p:sldId id="1121" r:id="rId19"/>
    <p:sldId id="1159" r:id="rId20"/>
    <p:sldId id="1139" r:id="rId21"/>
    <p:sldId id="1140" r:id="rId22"/>
    <p:sldId id="1141" r:id="rId23"/>
    <p:sldId id="1152" r:id="rId24"/>
    <p:sldId id="1163" r:id="rId25"/>
    <p:sldId id="1149" r:id="rId26"/>
    <p:sldId id="1128" r:id="rId27"/>
    <p:sldId id="1154" r:id="rId28"/>
    <p:sldId id="1156" r:id="rId29"/>
    <p:sldId id="1155" r:id="rId30"/>
    <p:sldId id="1131" r:id="rId31"/>
    <p:sldId id="1108" r:id="rId32"/>
    <p:sldId id="1145" r:id="rId33"/>
    <p:sldId id="1133" r:id="rId34"/>
    <p:sldId id="1144" r:id="rId35"/>
    <p:sldId id="1142" r:id="rId36"/>
    <p:sldId id="1143" r:id="rId37"/>
    <p:sldId id="1126" r:id="rId38"/>
    <p:sldId id="1124" r:id="rId39"/>
    <p:sldId id="1164" r:id="rId40"/>
    <p:sldId id="903" r:id="rId41"/>
    <p:sldId id="1123" r:id="rId42"/>
    <p:sldId id="1165" r:id="rId43"/>
    <p:sldId id="1148" r:id="rId44"/>
    <p:sldId id="1150" r:id="rId45"/>
    <p:sldId id="1151" r:id="rId46"/>
    <p:sldId id="1157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53E7FDA-8661-7341-ABB8-3F941602CAF4}">
          <p14:sldIdLst>
            <p14:sldId id="1117"/>
            <p14:sldId id="1161"/>
            <p14:sldId id="260"/>
            <p14:sldId id="1146"/>
            <p14:sldId id="1132"/>
            <p14:sldId id="1147"/>
            <p14:sldId id="1116"/>
            <p14:sldId id="1160"/>
            <p14:sldId id="1162"/>
            <p14:sldId id="1125"/>
            <p14:sldId id="1115"/>
            <p14:sldId id="1135"/>
            <p14:sldId id="689"/>
            <p14:sldId id="1119"/>
            <p14:sldId id="1158"/>
            <p14:sldId id="1105"/>
            <p14:sldId id="1121"/>
            <p14:sldId id="1159"/>
            <p14:sldId id="1139"/>
            <p14:sldId id="1140"/>
            <p14:sldId id="1141"/>
            <p14:sldId id="1152"/>
            <p14:sldId id="1163"/>
            <p14:sldId id="1149"/>
            <p14:sldId id="1128"/>
            <p14:sldId id="1154"/>
            <p14:sldId id="1156"/>
            <p14:sldId id="1155"/>
            <p14:sldId id="1131"/>
            <p14:sldId id="1108"/>
            <p14:sldId id="1145"/>
            <p14:sldId id="1133"/>
            <p14:sldId id="1144"/>
            <p14:sldId id="1142"/>
            <p14:sldId id="1143"/>
            <p14:sldId id="1126"/>
            <p14:sldId id="1124"/>
            <p14:sldId id="1164"/>
            <p14:sldId id="903"/>
            <p14:sldId id="1123"/>
            <p14:sldId id="1165"/>
            <p14:sldId id="1148"/>
            <p14:sldId id="1150"/>
            <p14:sldId id="1151"/>
            <p14:sldId id="11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2980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  <p15:guide id="5" pos="30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0BC6"/>
    <a:srgbClr val="180BC7"/>
    <a:srgbClr val="827BE1"/>
    <a:srgbClr val="123C74"/>
    <a:srgbClr val="F3F5F8"/>
    <a:srgbClr val="F4F5F9"/>
    <a:srgbClr val="05CDAC"/>
    <a:srgbClr val="0070C0"/>
    <a:srgbClr val="383838"/>
    <a:srgbClr val="108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D67FD6-557D-7C5E-1622-4941EC64EF95}" v="2835" dt="2022-06-02T07:05:06.0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0" autoAdjust="0"/>
    <p:restoredTop sz="89796" autoAdjust="0"/>
  </p:normalViewPr>
  <p:slideViewPr>
    <p:cSldViewPr snapToGrid="0">
      <p:cViewPr>
        <p:scale>
          <a:sx n="76" d="100"/>
          <a:sy n="76" d="100"/>
        </p:scale>
        <p:origin x="1507" y="67"/>
      </p:cViewPr>
      <p:guideLst>
        <p:guide orient="horz" pos="2160"/>
        <p:guide pos="2880"/>
        <p:guide pos="2980"/>
        <p:guide orient="horz" pos="2260"/>
        <p:guide pos="30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1099" y="4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D739E9-F731-4DD6-938A-FE9C9D58368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65C0280-C71C-4D80-BDEF-B90AF4B53119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FFD04419-8105-4A0D-B6DE-8DD45CC7052D}" type="parTrans" cxnId="{6856EE7F-E169-4AEB-952E-FFB27FC68B6E}">
      <dgm:prSet/>
      <dgm:spPr/>
      <dgm:t>
        <a:bodyPr/>
        <a:lstStyle/>
        <a:p>
          <a:pPr latinLnBrk="1"/>
          <a:endParaRPr lang="ko-KR" altLang="en-US"/>
        </a:p>
      </dgm:t>
    </dgm:pt>
    <dgm:pt modelId="{D5F54D24-05FD-4830-AB81-EFD0499FA7A7}" type="sibTrans" cxnId="{6856EE7F-E169-4AEB-952E-FFB27FC68B6E}">
      <dgm:prSet/>
      <dgm:spPr>
        <a:solidFill>
          <a:schemeClr val="accent1"/>
        </a:solidFill>
      </dgm:spPr>
      <dgm:t>
        <a:bodyPr/>
        <a:lstStyle/>
        <a:p>
          <a:pPr latinLnBrk="1"/>
          <a:endParaRPr lang="ko-KR" altLang="en-US"/>
        </a:p>
      </dgm:t>
    </dgm:pt>
    <dgm:pt modelId="{2E36AA5F-18F4-462C-B15D-2BF8E875E3AE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F0B3ECA2-5B9E-49E7-9CFF-91005380F6C7}" type="parTrans" cxnId="{7BEA802E-A2F5-417B-A7FA-45800F079ED9}">
      <dgm:prSet/>
      <dgm:spPr/>
      <dgm:t>
        <a:bodyPr/>
        <a:lstStyle/>
        <a:p>
          <a:pPr latinLnBrk="1"/>
          <a:endParaRPr lang="ko-KR" altLang="en-US"/>
        </a:p>
      </dgm:t>
    </dgm:pt>
    <dgm:pt modelId="{04CD9327-3B1F-4E35-83C9-E50E0C057D90}" type="sibTrans" cxnId="{7BEA802E-A2F5-417B-A7FA-45800F079ED9}">
      <dgm:prSet/>
      <dgm:spPr>
        <a:solidFill>
          <a:schemeClr val="accent1"/>
        </a:solidFill>
      </dgm:spPr>
      <dgm:t>
        <a:bodyPr/>
        <a:lstStyle/>
        <a:p>
          <a:pPr latinLnBrk="1"/>
          <a:endParaRPr lang="ko-KR" altLang="en-US"/>
        </a:p>
      </dgm:t>
    </dgm:pt>
    <dgm:pt modelId="{904C25F4-E8D5-4CD6-AC62-40FC8DD55319}">
      <dgm:prSet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 dirty="0"/>
        </a:p>
      </dgm:t>
    </dgm:pt>
    <dgm:pt modelId="{39F9FE99-9354-4E95-86EE-888C8A8A0633}" type="parTrans" cxnId="{043242B9-6C77-4B8E-BF9E-43C243B44D64}">
      <dgm:prSet/>
      <dgm:spPr/>
      <dgm:t>
        <a:bodyPr/>
        <a:lstStyle/>
        <a:p>
          <a:pPr latinLnBrk="1"/>
          <a:endParaRPr lang="ko-KR" altLang="en-US"/>
        </a:p>
      </dgm:t>
    </dgm:pt>
    <dgm:pt modelId="{230DE42B-01CF-4F64-A0D8-2FDD8A0D858B}" type="sibTrans" cxnId="{043242B9-6C77-4B8E-BF9E-43C243B44D64}">
      <dgm:prSet/>
      <dgm:spPr>
        <a:solidFill>
          <a:schemeClr val="accent1"/>
        </a:solidFill>
      </dgm:spPr>
      <dgm:t>
        <a:bodyPr/>
        <a:lstStyle/>
        <a:p>
          <a:pPr latinLnBrk="1"/>
          <a:endParaRPr lang="ko-KR" altLang="en-US"/>
        </a:p>
      </dgm:t>
    </dgm:pt>
    <dgm:pt modelId="{A733026F-0FD2-462B-B690-D415513E5E41}" type="pres">
      <dgm:prSet presAssocID="{8DD739E9-F731-4DD6-938A-FE9C9D58368A}" presName="cycle" presStyleCnt="0">
        <dgm:presLayoutVars>
          <dgm:dir/>
          <dgm:resizeHandles val="exact"/>
        </dgm:presLayoutVars>
      </dgm:prSet>
      <dgm:spPr/>
    </dgm:pt>
    <dgm:pt modelId="{973E84CB-2197-41DF-B8B8-89135B51C1CD}" type="pres">
      <dgm:prSet presAssocID="{2E36AA5F-18F4-462C-B15D-2BF8E875E3AE}" presName="node" presStyleLbl="node1" presStyleIdx="0" presStyleCnt="3" custScaleX="47252" custScaleY="42286" custRadScaleRad="87732" custRadScaleInc="12764">
        <dgm:presLayoutVars>
          <dgm:bulletEnabled val="1"/>
        </dgm:presLayoutVars>
      </dgm:prSet>
      <dgm:spPr>
        <a:prstGeom prst="rect">
          <a:avLst/>
        </a:prstGeom>
      </dgm:spPr>
    </dgm:pt>
    <dgm:pt modelId="{AD2CF722-11A9-4B6A-BD53-C86B54E85B36}" type="pres">
      <dgm:prSet presAssocID="{04CD9327-3B1F-4E35-83C9-E50E0C057D90}" presName="sibTrans" presStyleLbl="sibTrans2D1" presStyleIdx="0" presStyleCnt="3" custScaleX="98158" custScaleY="57968" custLinFactNeighborX="6971" custLinFactNeighborY="9423"/>
      <dgm:spPr/>
    </dgm:pt>
    <dgm:pt modelId="{9D893323-05BF-4D0B-BDCC-E1B2483B2874}" type="pres">
      <dgm:prSet presAssocID="{04CD9327-3B1F-4E35-83C9-E50E0C057D90}" presName="connectorText" presStyleLbl="sibTrans2D1" presStyleIdx="0" presStyleCnt="3"/>
      <dgm:spPr/>
    </dgm:pt>
    <dgm:pt modelId="{6042794F-F566-40DD-8335-624618D466FE}" type="pres">
      <dgm:prSet presAssocID="{904C25F4-E8D5-4CD6-AC62-40FC8DD55319}" presName="node" presStyleLbl="node1" presStyleIdx="1" presStyleCnt="3" custScaleX="47046" custScaleY="45819" custRadScaleRad="107575" custRadScaleInc="-3924">
        <dgm:presLayoutVars>
          <dgm:bulletEnabled val="1"/>
        </dgm:presLayoutVars>
      </dgm:prSet>
      <dgm:spPr>
        <a:prstGeom prst="rect">
          <a:avLst/>
        </a:prstGeom>
      </dgm:spPr>
    </dgm:pt>
    <dgm:pt modelId="{67FABD1A-122B-4597-BC8D-4D5CEBCF3E0C}" type="pres">
      <dgm:prSet presAssocID="{230DE42B-01CF-4F64-A0D8-2FDD8A0D858B}" presName="sibTrans" presStyleLbl="sibTrans2D1" presStyleIdx="1" presStyleCnt="3" custScaleX="104615" custScaleY="54023" custLinFactNeighborX="-1648" custLinFactNeighborY="-2644"/>
      <dgm:spPr/>
    </dgm:pt>
    <dgm:pt modelId="{46F889F1-5B2E-4DDD-A345-C9CD6F84987C}" type="pres">
      <dgm:prSet presAssocID="{230DE42B-01CF-4F64-A0D8-2FDD8A0D858B}" presName="connectorText" presStyleLbl="sibTrans2D1" presStyleIdx="1" presStyleCnt="3"/>
      <dgm:spPr/>
    </dgm:pt>
    <dgm:pt modelId="{30052DFD-6E4F-4F36-8D0E-5E093B8BB749}" type="pres">
      <dgm:prSet presAssocID="{265C0280-C71C-4D80-BDEF-B90AF4B53119}" presName="node" presStyleLbl="node1" presStyleIdx="2" presStyleCnt="3" custScaleX="49584" custScaleY="51865">
        <dgm:presLayoutVars>
          <dgm:bulletEnabled val="1"/>
        </dgm:presLayoutVars>
      </dgm:prSet>
      <dgm:spPr>
        <a:prstGeom prst="rect">
          <a:avLst/>
        </a:prstGeom>
      </dgm:spPr>
    </dgm:pt>
    <dgm:pt modelId="{6B66B887-2337-47E6-8CE5-814BC30AB905}" type="pres">
      <dgm:prSet presAssocID="{D5F54D24-05FD-4830-AB81-EFD0499FA7A7}" presName="sibTrans" presStyleLbl="sibTrans2D1" presStyleIdx="2" presStyleCnt="3" custScaleX="110867" custScaleY="60473"/>
      <dgm:spPr/>
    </dgm:pt>
    <dgm:pt modelId="{D14C9DEB-DB2E-4445-BD2D-8F664B7EC5E1}" type="pres">
      <dgm:prSet presAssocID="{D5F54D24-05FD-4830-AB81-EFD0499FA7A7}" presName="connectorText" presStyleLbl="sibTrans2D1" presStyleIdx="2" presStyleCnt="3"/>
      <dgm:spPr/>
    </dgm:pt>
  </dgm:ptLst>
  <dgm:cxnLst>
    <dgm:cxn modelId="{3155D302-1DF9-4818-BACC-C10635293835}" type="presOf" srcId="{230DE42B-01CF-4F64-A0D8-2FDD8A0D858B}" destId="{46F889F1-5B2E-4DDD-A345-C9CD6F84987C}" srcOrd="1" destOrd="0" presId="urn:microsoft.com/office/officeart/2005/8/layout/cycle2"/>
    <dgm:cxn modelId="{7BEA802E-A2F5-417B-A7FA-45800F079ED9}" srcId="{8DD739E9-F731-4DD6-938A-FE9C9D58368A}" destId="{2E36AA5F-18F4-462C-B15D-2BF8E875E3AE}" srcOrd="0" destOrd="0" parTransId="{F0B3ECA2-5B9E-49E7-9CFF-91005380F6C7}" sibTransId="{04CD9327-3B1F-4E35-83C9-E50E0C057D90}"/>
    <dgm:cxn modelId="{C91CA63C-2FEA-438D-8774-D1EEF350FFB6}" type="presOf" srcId="{04CD9327-3B1F-4E35-83C9-E50E0C057D90}" destId="{AD2CF722-11A9-4B6A-BD53-C86B54E85B36}" srcOrd="0" destOrd="0" presId="urn:microsoft.com/office/officeart/2005/8/layout/cycle2"/>
    <dgm:cxn modelId="{0AE85641-6A80-4114-9C1B-887B879D205E}" type="presOf" srcId="{904C25F4-E8D5-4CD6-AC62-40FC8DD55319}" destId="{6042794F-F566-40DD-8335-624618D466FE}" srcOrd="0" destOrd="0" presId="urn:microsoft.com/office/officeart/2005/8/layout/cycle2"/>
    <dgm:cxn modelId="{FCEABF4B-A91B-4B81-ADF1-AB8AB3D66DAE}" type="presOf" srcId="{265C0280-C71C-4D80-BDEF-B90AF4B53119}" destId="{30052DFD-6E4F-4F36-8D0E-5E093B8BB749}" srcOrd="0" destOrd="0" presId="urn:microsoft.com/office/officeart/2005/8/layout/cycle2"/>
    <dgm:cxn modelId="{C403EB6B-18B2-4DCF-8EA9-0D670AF149FD}" type="presOf" srcId="{8DD739E9-F731-4DD6-938A-FE9C9D58368A}" destId="{A733026F-0FD2-462B-B690-D415513E5E41}" srcOrd="0" destOrd="0" presId="urn:microsoft.com/office/officeart/2005/8/layout/cycle2"/>
    <dgm:cxn modelId="{6856EE7F-E169-4AEB-952E-FFB27FC68B6E}" srcId="{8DD739E9-F731-4DD6-938A-FE9C9D58368A}" destId="{265C0280-C71C-4D80-BDEF-B90AF4B53119}" srcOrd="2" destOrd="0" parTransId="{FFD04419-8105-4A0D-B6DE-8DD45CC7052D}" sibTransId="{D5F54D24-05FD-4830-AB81-EFD0499FA7A7}"/>
    <dgm:cxn modelId="{11C2E086-37CE-46C0-B397-CC9A9789B237}" type="presOf" srcId="{04CD9327-3B1F-4E35-83C9-E50E0C057D90}" destId="{9D893323-05BF-4D0B-BDCC-E1B2483B2874}" srcOrd="1" destOrd="0" presId="urn:microsoft.com/office/officeart/2005/8/layout/cycle2"/>
    <dgm:cxn modelId="{AD8069AB-D0B8-431D-AB57-F75683478FB6}" type="presOf" srcId="{D5F54D24-05FD-4830-AB81-EFD0499FA7A7}" destId="{6B66B887-2337-47E6-8CE5-814BC30AB905}" srcOrd="0" destOrd="0" presId="urn:microsoft.com/office/officeart/2005/8/layout/cycle2"/>
    <dgm:cxn modelId="{043242B9-6C77-4B8E-BF9E-43C243B44D64}" srcId="{8DD739E9-F731-4DD6-938A-FE9C9D58368A}" destId="{904C25F4-E8D5-4CD6-AC62-40FC8DD55319}" srcOrd="1" destOrd="0" parTransId="{39F9FE99-9354-4E95-86EE-888C8A8A0633}" sibTransId="{230DE42B-01CF-4F64-A0D8-2FDD8A0D858B}"/>
    <dgm:cxn modelId="{B9E355C0-29FD-4E53-B34D-40571990FCA9}" type="presOf" srcId="{2E36AA5F-18F4-462C-B15D-2BF8E875E3AE}" destId="{973E84CB-2197-41DF-B8B8-89135B51C1CD}" srcOrd="0" destOrd="0" presId="urn:microsoft.com/office/officeart/2005/8/layout/cycle2"/>
    <dgm:cxn modelId="{44F97FD4-62CF-4B90-80FA-FE3ADE7790DE}" type="presOf" srcId="{D5F54D24-05FD-4830-AB81-EFD0499FA7A7}" destId="{D14C9DEB-DB2E-4445-BD2D-8F664B7EC5E1}" srcOrd="1" destOrd="0" presId="urn:microsoft.com/office/officeart/2005/8/layout/cycle2"/>
    <dgm:cxn modelId="{17463AF7-D4FD-4291-BC1D-ECF3EF380E32}" type="presOf" srcId="{230DE42B-01CF-4F64-A0D8-2FDD8A0D858B}" destId="{67FABD1A-122B-4597-BC8D-4D5CEBCF3E0C}" srcOrd="0" destOrd="0" presId="urn:microsoft.com/office/officeart/2005/8/layout/cycle2"/>
    <dgm:cxn modelId="{54141200-6975-4268-BE85-574A8DEB43BA}" type="presParOf" srcId="{A733026F-0FD2-462B-B690-D415513E5E41}" destId="{973E84CB-2197-41DF-B8B8-89135B51C1CD}" srcOrd="0" destOrd="0" presId="urn:microsoft.com/office/officeart/2005/8/layout/cycle2"/>
    <dgm:cxn modelId="{FE227CDB-A012-455F-A3FC-FB8780BF0080}" type="presParOf" srcId="{A733026F-0FD2-462B-B690-D415513E5E41}" destId="{AD2CF722-11A9-4B6A-BD53-C86B54E85B36}" srcOrd="1" destOrd="0" presId="urn:microsoft.com/office/officeart/2005/8/layout/cycle2"/>
    <dgm:cxn modelId="{D9393084-B4D1-4CFA-BFB0-712E23C92E15}" type="presParOf" srcId="{AD2CF722-11A9-4B6A-BD53-C86B54E85B36}" destId="{9D893323-05BF-4D0B-BDCC-E1B2483B2874}" srcOrd="0" destOrd="0" presId="urn:microsoft.com/office/officeart/2005/8/layout/cycle2"/>
    <dgm:cxn modelId="{34F0430A-FC89-46C2-AB48-675AB1490AD5}" type="presParOf" srcId="{A733026F-0FD2-462B-B690-D415513E5E41}" destId="{6042794F-F566-40DD-8335-624618D466FE}" srcOrd="2" destOrd="0" presId="urn:microsoft.com/office/officeart/2005/8/layout/cycle2"/>
    <dgm:cxn modelId="{15EA7F8B-0AF6-41C2-9117-09FBCEAB7C13}" type="presParOf" srcId="{A733026F-0FD2-462B-B690-D415513E5E41}" destId="{67FABD1A-122B-4597-BC8D-4D5CEBCF3E0C}" srcOrd="3" destOrd="0" presId="urn:microsoft.com/office/officeart/2005/8/layout/cycle2"/>
    <dgm:cxn modelId="{FBD91175-FB64-43EC-818D-D468223FB387}" type="presParOf" srcId="{67FABD1A-122B-4597-BC8D-4D5CEBCF3E0C}" destId="{46F889F1-5B2E-4DDD-A345-C9CD6F84987C}" srcOrd="0" destOrd="0" presId="urn:microsoft.com/office/officeart/2005/8/layout/cycle2"/>
    <dgm:cxn modelId="{202531EB-34F3-4133-83F8-A5EC0C24D3F2}" type="presParOf" srcId="{A733026F-0FD2-462B-B690-D415513E5E41}" destId="{30052DFD-6E4F-4F36-8D0E-5E093B8BB749}" srcOrd="4" destOrd="0" presId="urn:microsoft.com/office/officeart/2005/8/layout/cycle2"/>
    <dgm:cxn modelId="{05D5B881-5614-4405-B057-18897DCCEB19}" type="presParOf" srcId="{A733026F-0FD2-462B-B690-D415513E5E41}" destId="{6B66B887-2337-47E6-8CE5-814BC30AB905}" srcOrd="5" destOrd="0" presId="urn:microsoft.com/office/officeart/2005/8/layout/cycle2"/>
    <dgm:cxn modelId="{05C23C54-01DA-453F-BD0E-0C587109DEE5}" type="presParOf" srcId="{6B66B887-2337-47E6-8CE5-814BC30AB905}" destId="{D14C9DEB-DB2E-4445-BD2D-8F664B7EC5E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E84CB-2197-41DF-B8B8-89135B51C1CD}">
      <dsp:nvSpPr>
        <dsp:cNvPr id="0" name=""/>
        <dsp:cNvSpPr/>
      </dsp:nvSpPr>
      <dsp:spPr>
        <a:xfrm>
          <a:off x="3066599" y="884999"/>
          <a:ext cx="800531" cy="716398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100" kern="1200"/>
        </a:p>
      </dsp:txBody>
      <dsp:txXfrm>
        <a:off x="3066599" y="884999"/>
        <a:ext cx="800531" cy="716398"/>
      </dsp:txXfrm>
    </dsp:sp>
    <dsp:sp modelId="{AD2CF722-11A9-4B6A-BD53-C86B54E85B36}">
      <dsp:nvSpPr>
        <dsp:cNvPr id="0" name=""/>
        <dsp:cNvSpPr/>
      </dsp:nvSpPr>
      <dsp:spPr>
        <a:xfrm rot="3514911">
          <a:off x="3706328" y="2108396"/>
          <a:ext cx="833023" cy="3314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>
        <a:off x="3730129" y="2132258"/>
        <a:ext cx="733588" cy="198871"/>
      </dsp:txXfrm>
    </dsp:sp>
    <dsp:sp modelId="{6042794F-F566-40DD-8335-624618D466FE}">
      <dsp:nvSpPr>
        <dsp:cNvPr id="0" name=""/>
        <dsp:cNvSpPr/>
      </dsp:nvSpPr>
      <dsp:spPr>
        <a:xfrm>
          <a:off x="4298779" y="2869413"/>
          <a:ext cx="797041" cy="776254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300" kern="1200" dirty="0"/>
        </a:p>
      </dsp:txBody>
      <dsp:txXfrm>
        <a:off x="4298779" y="2869413"/>
        <a:ext cx="797041" cy="776254"/>
      </dsp:txXfrm>
    </dsp:sp>
    <dsp:sp modelId="{67FABD1A-122B-4597-BC8D-4D5CEBCF3E0C}">
      <dsp:nvSpPr>
        <dsp:cNvPr id="0" name=""/>
        <dsp:cNvSpPr/>
      </dsp:nvSpPr>
      <dsp:spPr>
        <a:xfrm rot="10798392">
          <a:off x="2865889" y="3088583"/>
          <a:ext cx="1030501" cy="3088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900" kern="1200"/>
        </a:p>
      </dsp:txBody>
      <dsp:txXfrm rot="10800000">
        <a:off x="2958557" y="3150340"/>
        <a:ext cx="937833" cy="185336"/>
      </dsp:txXfrm>
    </dsp:sp>
    <dsp:sp modelId="{30052DFD-6E4F-4F36-8D0E-5E093B8BB749}">
      <dsp:nvSpPr>
        <dsp:cNvPr id="0" name=""/>
        <dsp:cNvSpPr/>
      </dsp:nvSpPr>
      <dsp:spPr>
        <a:xfrm>
          <a:off x="1600170" y="2819450"/>
          <a:ext cx="840039" cy="878683"/>
        </a:xfrm>
        <a:prstGeom prst="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800" kern="1200"/>
        </a:p>
      </dsp:txBody>
      <dsp:txXfrm>
        <a:off x="1600170" y="2819450"/>
        <a:ext cx="840039" cy="878683"/>
      </dsp:txXfrm>
    </dsp:sp>
    <dsp:sp modelId="{6B66B887-2337-47E6-8CE5-814BC30AB905}">
      <dsp:nvSpPr>
        <dsp:cNvPr id="0" name=""/>
        <dsp:cNvSpPr/>
      </dsp:nvSpPr>
      <dsp:spPr>
        <a:xfrm rot="18340114">
          <a:off x="2253918" y="2073571"/>
          <a:ext cx="985731" cy="3457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/>
        </a:p>
      </dsp:txBody>
      <dsp:txXfrm>
        <a:off x="2275541" y="2184862"/>
        <a:ext cx="881999" cy="207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96F9388-B6C3-4259-9D18-446C4170B0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CE9E60-3AC7-43B6-91EE-F4685B17FC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5838C1-E1C1-4E35-958A-04BA270021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F7AE8-9490-4A90-821D-179AD89C6B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560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3D2C-E07D-7B42-B740-6E90E957AC8A}" type="datetimeFigureOut">
              <a:rPr kumimoji="1" lang="ko-KR" altLang="en-US" smtClean="0"/>
              <a:t>2022-06-10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23C58-0F98-F24B-B89C-F6D76A7A8BB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4184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23C58-0F98-F24B-B89C-F6D76A7A8BB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7538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 형식은 아래와 같이 생겼습니다</a:t>
            </a:r>
            <a:r>
              <a:rPr lang="en-US" altLang="ko-KR"/>
              <a:t>.</a:t>
            </a:r>
          </a:p>
          <a:p>
            <a:endParaRPr lang="en-US"/>
          </a:p>
          <a:p>
            <a:r>
              <a:rPr lang="en-US" b="1"/>
              <a:t>(</a:t>
            </a:r>
            <a:r>
              <a:rPr lang="ko-KR" altLang="en-US" b="1"/>
              <a:t>데이터 개수</a:t>
            </a:r>
            <a:r>
              <a:rPr lang="en-US" b="1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4047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15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07309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 </a:t>
            </a:r>
            <a:r>
              <a:rPr lang="ko-KR" altLang="en-US" err="1"/>
              <a:t>전처리</a:t>
            </a:r>
            <a:r>
              <a:rPr lang="ko-KR" altLang="en-US"/>
              <a:t> 과정에서는 영화 리뷰에서 키워드가 될 수 있는 명사만 추출했는데</a:t>
            </a:r>
            <a:endParaRPr lang="en-US" altLang="ko-KR"/>
          </a:p>
          <a:p>
            <a:r>
              <a:rPr lang="ko-KR" altLang="en-US"/>
              <a:t>먼저</a:t>
            </a:r>
            <a:r>
              <a:rPr lang="en-US" altLang="ko-KR"/>
              <a:t>, </a:t>
            </a:r>
            <a:r>
              <a:rPr lang="ko-KR" altLang="en-US"/>
              <a:t>기본적으로 </a:t>
            </a:r>
            <a:r>
              <a:rPr lang="ko-KR" altLang="en-US" err="1"/>
              <a:t>결측치와</a:t>
            </a:r>
            <a:r>
              <a:rPr lang="ko-KR" altLang="en-US"/>
              <a:t> 중복되는 리뷰를 제거해줘서 한번 깨끗하게 처리했습니다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39534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17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7818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18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84118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19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9600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20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12961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21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07349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altLang="ko-KR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22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3311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23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6467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4081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24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72984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25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24634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altLang="ko-KR" sz="12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26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72356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US" altLang="ko-KR" sz="12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27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69294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endParaRPr lang="en-US" altLang="ko-KR" sz="12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28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587946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상위 </a:t>
            </a:r>
            <a:r>
              <a:rPr lang="en-US" altLang="ko-KR" dirty="0"/>
              <a:t>5</a:t>
            </a:r>
            <a:r>
              <a:rPr lang="ko-KR" altLang="en-US" dirty="0"/>
              <a:t>프로 단어를 </a:t>
            </a:r>
            <a:r>
              <a:rPr lang="ko-KR" altLang="en-US" dirty="0" err="1"/>
              <a:t>핵심키워드</a:t>
            </a:r>
            <a:r>
              <a:rPr lang="ko-KR" altLang="en-US" dirty="0"/>
              <a:t> 선정했다 </a:t>
            </a:r>
            <a:r>
              <a:rPr lang="en-US" altLang="ko-KR" dirty="0"/>
              <a:t>=&gt; </a:t>
            </a:r>
            <a:r>
              <a:rPr lang="ko-KR" altLang="en-US" dirty="0"/>
              <a:t>전체대비 비중을 </a:t>
            </a:r>
            <a:r>
              <a:rPr lang="ko-KR" altLang="en-US" dirty="0" err="1"/>
              <a:t>봤을때</a:t>
            </a:r>
            <a:r>
              <a:rPr lang="ko-KR" altLang="en-US" dirty="0"/>
              <a:t> 대략 </a:t>
            </a:r>
            <a:r>
              <a:rPr lang="en-US" altLang="ko-KR" dirty="0"/>
              <a:t>3% </a:t>
            </a:r>
            <a:r>
              <a:rPr lang="ko-KR" altLang="en-US" dirty="0"/>
              <a:t>정도의 키워드가 </a:t>
            </a:r>
            <a:r>
              <a:rPr lang="ko-KR" altLang="en-US" dirty="0" err="1"/>
              <a:t>핵심키워드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29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019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그렇게 나온 핵심키워드와 유사단어</a:t>
            </a:r>
            <a:r>
              <a:rPr lang="en-US" altLang="ko-KR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전체키워드간 비중</a:t>
            </a:r>
            <a:r>
              <a:rPr lang="en-US" altLang="ko-KR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핵심키워드 간 비중</a:t>
            </a:r>
          </a:p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30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64930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활용의 편의를 위해 웹 서비스 구현해서 제공</a:t>
            </a: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32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84235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23C58-0F98-F24B-B89C-F6D76A7A8BB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6821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왓챠는 저희와 이용자 영화 추천을 위해 키워드를 제공한다는 점에서 서비스 목적은 다르지만</a:t>
            </a:r>
            <a:endParaRPr lang="en-US" altLang="ko-KR"/>
          </a:p>
          <a:p>
            <a:r>
              <a:rPr lang="ko-KR" altLang="en-US"/>
              <a:t>키워드가 차이가 있는지 비교해보면 좋을 것 같아 준비했습니다</a:t>
            </a:r>
            <a:endParaRPr lang="en-US" altLang="ko-KR"/>
          </a:p>
          <a:p>
            <a:endParaRPr lang="en-US" altLang="ko-KR"/>
          </a:p>
          <a:p>
            <a:r>
              <a:rPr lang="ko-KR" altLang="en-US" b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영화 제작사 입장에서 디테일한 태그까지는 불필요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23C58-0F98-F24B-B89C-F6D76A7A8BB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543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1988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37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936182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감성사전 또는 </a:t>
            </a:r>
            <a:r>
              <a:rPr lang="en-US" altLang="ko-KR" sz="12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BERT</a:t>
            </a:r>
            <a:r>
              <a:rPr lang="ko-KR" altLang="en-US" sz="12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활용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38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2615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문서단어행렬</a:t>
            </a:r>
            <a:r>
              <a:rPr lang="en-US" altLang="ko-KR"/>
              <a:t> A</a:t>
            </a:r>
            <a:r>
              <a:rPr lang="ko-KR" altLang="en-US"/>
              <a:t>에 </a:t>
            </a:r>
            <a:r>
              <a:rPr lang="en-US" altLang="ko-KR"/>
              <a:t>SVD</a:t>
            </a:r>
            <a:r>
              <a:rPr lang="ko-KR" altLang="en-US"/>
              <a:t>를 진행하면</a:t>
            </a:r>
            <a:r>
              <a:rPr lang="en-US" altLang="ko-KR"/>
              <a:t> </a:t>
            </a:r>
            <a:r>
              <a:rPr lang="ko-KR" altLang="en-US"/>
              <a:t>가운데 대각행렬인 시그마 행렬은 </a:t>
            </a:r>
            <a:r>
              <a:rPr lang="en-US" altLang="ko-KR"/>
              <a:t>A</a:t>
            </a:r>
            <a:r>
              <a:rPr lang="ko-KR" altLang="en-US"/>
              <a:t>행렬의 핵심적인 값을 갖고있고 큰값부터 정렬되는데 </a:t>
            </a:r>
            <a:r>
              <a:rPr lang="en-US" altLang="ko-KR"/>
              <a:t>=&gt;</a:t>
            </a:r>
            <a:r>
              <a:rPr lang="ko-KR" altLang="en-US"/>
              <a:t> </a:t>
            </a:r>
            <a:r>
              <a:rPr lang="en-US" altLang="ko-KR"/>
              <a:t>A</a:t>
            </a:r>
            <a:r>
              <a:rPr lang="ko-KR" altLang="en-US"/>
              <a:t>행렬의 함축된 의미를 갖고 있음</a:t>
            </a:r>
            <a:endParaRPr lang="en-US" altLang="ko-KR"/>
          </a:p>
          <a:p>
            <a:r>
              <a:rPr lang="en-US" altLang="ko-KR"/>
              <a:t>=&gt; Truncated SVD =&gt;</a:t>
            </a:r>
            <a:r>
              <a:rPr lang="ko-KR" altLang="en-US"/>
              <a:t> 불필요한 정보</a:t>
            </a:r>
            <a:r>
              <a:rPr lang="en-US" altLang="ko-KR"/>
              <a:t>, </a:t>
            </a:r>
            <a:r>
              <a:rPr lang="ko-KR" altLang="en-US"/>
              <a:t>노이즈를 제거 </a:t>
            </a:r>
            <a:r>
              <a:rPr lang="en-US" altLang="ko-KR"/>
              <a:t>=&gt;</a:t>
            </a:r>
            <a:r>
              <a:rPr lang="ko-KR" altLang="en-US"/>
              <a:t> 잠재적 의미 추출 </a:t>
            </a:r>
            <a:r>
              <a:rPr lang="en-US" altLang="ko-KR"/>
              <a:t>(</a:t>
            </a:r>
            <a:r>
              <a:rPr lang="ko-KR" altLang="en-US"/>
              <a:t>여기서는 단어이니 토픽을 추출</a:t>
            </a:r>
            <a:r>
              <a:rPr lang="en-US" altLang="ko-KR"/>
              <a:t>)</a:t>
            </a:r>
          </a:p>
          <a:p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각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t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개의 행의 각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d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개의 열 중 가장 값이 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  <a:t>n</a:t>
            </a:r>
            <a:r>
              <a:rPr lang="ko-KR" altLang="en-US" b="0" i="0">
                <a:solidFill>
                  <a:srgbClr val="000000"/>
                </a:solidFill>
                <a:effectLst/>
                <a:latin typeface="-apple-system"/>
              </a:rPr>
              <a:t>개의 값을 찾아서 단어로 출력</a:t>
            </a:r>
            <a:br>
              <a:rPr lang="en-US" altLang="ko-KR" b="0" i="0">
                <a:solidFill>
                  <a:srgbClr val="000000"/>
                </a:solidFill>
                <a:effectLst/>
                <a:latin typeface="-apple-system"/>
              </a:rPr>
            </a:br>
            <a:endParaRPr lang="en-US" altLang="ko-KR" b="0" i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42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358865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687423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44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38419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ko-KR" altLang="en-US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앙상블 </a:t>
            </a:r>
            <a:r>
              <a:rPr lang="en-US" altLang="ko-KR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LDA, LSA, KeyBERT</a:t>
            </a:r>
            <a:r>
              <a:rPr lang="ko-KR" altLang="en-US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를 앙상블</a:t>
            </a:r>
            <a:endParaRPr lang="en-US" altLang="ko-KR" sz="12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00000"/>
              </a:lnSpc>
              <a:buFont typeface="Symbol" panose="05050102010706020507" pitchFamily="18" charset="2"/>
              <a:buChar char="Þ"/>
            </a:pPr>
            <a:r>
              <a:rPr lang="en-US" altLang="ko-KR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LSA</a:t>
            </a:r>
            <a:r>
              <a:rPr lang="ko-KR" altLang="en-US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KeyBERT</a:t>
            </a:r>
            <a:r>
              <a:rPr lang="ko-KR" altLang="en-US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에 가중치 높게 주면 앞선 결과와 큰 차이</a:t>
            </a:r>
            <a:r>
              <a:rPr lang="en-US" altLang="ko-KR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marL="171450" indent="-171450">
              <a:lnSpc>
                <a:spcPct val="100000"/>
              </a:lnSpc>
              <a:buFont typeface="Symbol" panose="05050102010706020507" pitchFamily="18" charset="2"/>
              <a:buChar char="Þ"/>
            </a:pPr>
            <a:r>
              <a:rPr lang="ko-KR" altLang="en-US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가중치를 주지 않으면 </a:t>
            </a:r>
            <a:r>
              <a:rPr lang="en-US" altLang="ko-KR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LSA</a:t>
            </a:r>
            <a:r>
              <a:rPr lang="ko-KR" altLang="en-US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KeyBERT</a:t>
            </a:r>
            <a:r>
              <a:rPr lang="ko-KR" altLang="en-US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를 앙상블하나마나 한 결과</a:t>
            </a:r>
            <a:endParaRPr lang="en-US" altLang="ko-KR" sz="12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00000"/>
              </a:lnSpc>
              <a:buFont typeface="Symbol" panose="05050102010706020507" pitchFamily="18" charset="2"/>
              <a:buChar char="Þ"/>
            </a:pPr>
            <a:r>
              <a:rPr lang="ko-KR" altLang="en-US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유의미한 결과를 내기 위해 모델 수를 늘리는 것이 합리적이라 판단</a:t>
            </a:r>
            <a:endParaRPr lang="en-US" altLang="ko-KR" sz="12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00000"/>
              </a:lnSpc>
              <a:buFont typeface="Symbol" panose="05050102010706020507" pitchFamily="18" charset="2"/>
              <a:buChar char="Þ"/>
            </a:pPr>
            <a:r>
              <a:rPr lang="en-US" altLang="ko-KR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LDA</a:t>
            </a:r>
            <a:r>
              <a:rPr lang="ko-KR" altLang="en-US" sz="1200" b="0">
                <a:latin typeface="맑은 고딕" panose="020B0503020000020004" pitchFamily="50" charset="-127"/>
                <a:ea typeface="맑은 고딕" panose="020B0503020000020004" pitchFamily="50" charset="-127"/>
              </a:rPr>
              <a:t>만으로 여러 랜덤시드를 부여하여 앙상블 시도</a:t>
            </a:r>
            <a:endParaRPr lang="en-US" altLang="ko-KR" sz="12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endParaRPr lang="en-US" altLang="ko-KR" sz="12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45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81261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5568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9510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3918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프로젝트 수행 과정을 시각화 해보자면 다음과 같습니다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/>
              <a:t>1. </a:t>
            </a:r>
            <a:r>
              <a:rPr kumimoji="1" lang="ko-KR" altLang="en-US" sz="1200"/>
              <a:t>먼저</a:t>
            </a:r>
            <a:r>
              <a:rPr kumimoji="1" lang="en-US" altLang="ko-KR" sz="1200"/>
              <a:t>,</a:t>
            </a:r>
            <a:r>
              <a:rPr kumimoji="1" lang="ko-KR" altLang="en-US" sz="1200"/>
              <a:t> 데이터 수집 및 탐색 파트에서 키워드 추출을 위해 필요한 영화 리뷰 텍스트들을 어떻게 수집했는지 보여드리고 간단하게 데이터를 살펴보겠습니다</a:t>
            </a:r>
            <a:r>
              <a:rPr kumimoji="1" lang="en-US" altLang="ko-KR" sz="120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/>
              <a:t>2. </a:t>
            </a:r>
            <a:r>
              <a:rPr kumimoji="1" lang="ko-KR" altLang="en-US" sz="1200"/>
              <a:t>다음으로</a:t>
            </a:r>
            <a:r>
              <a:rPr kumimoji="1" lang="en-US" altLang="ko-KR" sz="1200"/>
              <a:t>,</a:t>
            </a:r>
            <a:r>
              <a:rPr kumimoji="1" lang="ko-KR" altLang="en-US" sz="1200"/>
              <a:t> 데이터 </a:t>
            </a:r>
            <a:r>
              <a:rPr kumimoji="1" lang="ko-KR" altLang="en-US" sz="1200" err="1"/>
              <a:t>전처리</a:t>
            </a:r>
            <a:r>
              <a:rPr kumimoji="1" lang="ko-KR" altLang="en-US" sz="1200"/>
              <a:t> 파트에서는 영화 </a:t>
            </a:r>
            <a:r>
              <a:rPr kumimoji="1" lang="ko-KR" altLang="en-US" sz="1200" err="1"/>
              <a:t>리뷰로부터</a:t>
            </a:r>
            <a:r>
              <a:rPr kumimoji="1" lang="ko-KR" altLang="en-US" sz="1200"/>
              <a:t> 키워드가 잘 추출될 수 있도록 어떤 전처리를 거쳤는지 소개하고</a:t>
            </a:r>
            <a:r>
              <a:rPr kumimoji="1" lang="en-US" altLang="ko-KR" sz="120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/>
              <a:t>3. </a:t>
            </a:r>
            <a:r>
              <a:rPr kumimoji="1" lang="ko-KR" altLang="en-US" sz="1200"/>
              <a:t>모델링 파트에서는 키워드 추출을 위해 사용한 모델들에 대한 설명과 </a:t>
            </a:r>
            <a:r>
              <a:rPr kumimoji="1" lang="en-US" altLang="ko-KR" sz="1200"/>
              <a:t>/ </a:t>
            </a:r>
            <a:r>
              <a:rPr kumimoji="1" lang="ko-KR" altLang="en-US" sz="1200"/>
              <a:t> 가장 괜찮은 키워드들을 추출하기 위해 거쳤던 과정을 설명하겠습니다</a:t>
            </a:r>
            <a:r>
              <a:rPr kumimoji="1" lang="en-US" altLang="ko-KR" sz="120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/>
              <a:t>4. </a:t>
            </a:r>
            <a:r>
              <a:rPr kumimoji="1" lang="ko-KR" altLang="en-US" sz="1200"/>
              <a:t>마지막 결과 확인에서는</a:t>
            </a:r>
            <a:r>
              <a:rPr kumimoji="1" lang="en-US" altLang="ko-KR" sz="1200"/>
              <a:t>,</a:t>
            </a:r>
            <a:r>
              <a:rPr kumimoji="1" lang="ko-KR" altLang="en-US" sz="1200"/>
              <a:t> 최종적으로 추출된 키워드와 함께 이해를 도울 수 있도록 </a:t>
            </a:r>
            <a:r>
              <a:rPr kumimoji="1" lang="en-US" altLang="ko-KR" sz="1200"/>
              <a:t>/ </a:t>
            </a:r>
            <a:r>
              <a:rPr kumimoji="1" lang="ko-KR" altLang="en-US" sz="1200"/>
              <a:t>추출된 </a:t>
            </a:r>
            <a:r>
              <a:rPr kumimoji="1" lang="en-US" altLang="ko-KR" sz="1200"/>
              <a:t>keyword</a:t>
            </a:r>
            <a:r>
              <a:rPr kumimoji="1" lang="ko-KR" altLang="en-US" sz="1200"/>
              <a:t>의 유사단어와 전체 단어 대비 </a:t>
            </a:r>
            <a:r>
              <a:rPr kumimoji="1" lang="en-US" altLang="ko-KR" sz="1200"/>
              <a:t>keyword</a:t>
            </a:r>
            <a:r>
              <a:rPr kumimoji="1" lang="ko-KR" altLang="en-US" sz="1200"/>
              <a:t>의</a:t>
            </a:r>
            <a:r>
              <a:rPr kumimoji="1" lang="en-US" altLang="ko-KR" sz="1200"/>
              <a:t> </a:t>
            </a:r>
            <a:r>
              <a:rPr kumimoji="1" lang="ko-KR" altLang="en-US" sz="1200"/>
              <a:t>비중도 같이 보여드리겠습니다</a:t>
            </a:r>
            <a:r>
              <a:rPr kumimoji="1" lang="en-US" altLang="ko-KR" sz="1200"/>
              <a:t>.</a:t>
            </a:r>
            <a:endParaRPr kumimoji="1" lang="ko-Kore-KR" altLang="en-US" sz="1200"/>
          </a:p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0772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데이터를 수집할 사이트 선정</a:t>
            </a:r>
            <a:endParaRPr lang="en-US" altLang="ko-KR"/>
          </a:p>
          <a:p>
            <a:r>
              <a:rPr lang="en-US" altLang="ko-KR"/>
              <a:t>1. </a:t>
            </a:r>
            <a:r>
              <a:rPr lang="ko-KR" altLang="en-US"/>
              <a:t>영화 리뷰 서비스를 지원하는 다양한 사이트가 존재하는데</a:t>
            </a:r>
            <a:r>
              <a:rPr lang="en-US" altLang="ko-KR"/>
              <a:t>, </a:t>
            </a:r>
            <a:r>
              <a:rPr lang="ko-KR" altLang="en-US"/>
              <a:t>크게 </a:t>
            </a:r>
            <a:r>
              <a:rPr lang="en-US" altLang="ko-KR"/>
              <a:t>4</a:t>
            </a:r>
            <a:r>
              <a:rPr lang="ko-KR" altLang="en-US"/>
              <a:t>군데로 정리할 수 있음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15872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>
                <a:uFillTx/>
              </a:defRPr>
            </a:pPr>
            <a:fld id="{6D0E812E-462A-4327-8842-0F8FC8F581D4}" type="slidenum">
              <a:rPr lang="en-US" smtClean="0">
                <a:uFillTx/>
              </a:rPr>
              <a:pPr>
                <a:defRPr>
                  <a:uFillTx/>
                </a:defRPr>
              </a:pPr>
              <a:t>13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9201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15DE634A-E512-4E31-9004-87CF5F5E5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139" y="-2549769"/>
            <a:ext cx="10962728" cy="8491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1" y="2389553"/>
            <a:ext cx="5691554" cy="112041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금융데이터 분석 기반의</a:t>
            </a:r>
            <a:br>
              <a:rPr lang="ko-KR" altLang="en-US" dirty="0"/>
            </a:br>
            <a:r>
              <a:rPr lang="ko-KR" altLang="en-US" dirty="0"/>
              <a:t>인공지능 솔루션 글로벌 사업화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2" y="4198144"/>
            <a:ext cx="3645877" cy="28104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홈</a:t>
            </a:r>
            <a:r>
              <a:rPr lang="en-US" altLang="ko-KR" dirty="0"/>
              <a:t> – </a:t>
            </a:r>
            <a:r>
              <a:rPr lang="ko-KR" altLang="en-US" dirty="0"/>
              <a:t>레이아웃 </a:t>
            </a:r>
            <a:r>
              <a:rPr lang="en-US" altLang="ko-KR" dirty="0"/>
              <a:t>– </a:t>
            </a:r>
            <a:r>
              <a:rPr lang="ko-KR" altLang="en-US" dirty="0"/>
              <a:t>원하는 슬라이드 선택</a:t>
            </a:r>
            <a:endParaRPr lang="en-US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7697E66-EC4D-4F47-8C7F-3739C4F5BC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9989" y="5216529"/>
            <a:ext cx="1498540" cy="2436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672DE9-F853-8D43-95CD-4C51E9DFC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58"/>
          <a:stretch/>
        </p:blipFill>
        <p:spPr>
          <a:xfrm>
            <a:off x="685800" y="5165070"/>
            <a:ext cx="645118" cy="34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2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5EC028EB-E67A-4802-9091-FA8FB73A04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230" y="954293"/>
            <a:ext cx="8237437" cy="6020938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EBFAB73-4C50-4DD2-8052-B7232E69C1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33754" y="-192754"/>
            <a:ext cx="2503230" cy="599258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D3D86D83-F73B-4CF9-ABD0-35953F1AC3E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76645" y="2004865"/>
            <a:ext cx="6002857" cy="2064224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A7D48A19-2481-4759-91F8-6CA49CE5BA8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10306" y="2675595"/>
            <a:ext cx="1190625" cy="7715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8C45336-E761-42DE-B895-8BE22A50F6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52978" y="2599165"/>
            <a:ext cx="3874477" cy="112041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HelveticaNeueLT Pro 95 Blk" panose="020B0904020202020204" pitchFamily="34" charset="0"/>
                <a:ea typeface="SpoqaHanSans-Bold" panose="020B0800000000000000" pitchFamily="50" charset="-127"/>
              </a:defRPr>
            </a:lvl1pPr>
          </a:lstStyle>
          <a:p>
            <a:r>
              <a:rPr lang="en-US" altLang="ko-KR" dirty="0"/>
              <a:t>EXHIBITION PROPOSAL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EF5EB01-7B9D-4025-B9C4-CC21F50152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54832" y="4273008"/>
            <a:ext cx="3312508" cy="832768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2019 </a:t>
            </a:r>
            <a:r>
              <a:rPr lang="ko-KR" altLang="en-US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코리아 </a:t>
            </a:r>
            <a:r>
              <a:rPr lang="ko-KR" altLang="en-US" sz="1600" dirty="0" err="1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핀테크위크</a:t>
            </a:r>
            <a:r>
              <a:rPr lang="ko-KR" altLang="en-US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@ DDP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9. MAY . 2019</a:t>
            </a:r>
            <a:endParaRPr lang="ko-KR" altLang="en-US" sz="1600" dirty="0">
              <a:solidFill>
                <a:srgbClr val="0F3B6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2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  <a:lvl2pPr>
              <a:defRPr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2pPr>
            <a:lvl3pPr>
              <a:defRPr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3pPr>
            <a:lvl4pPr>
              <a:defRPr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4pPr>
            <a:lvl5pPr>
              <a:defRPr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5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189575" y="6481097"/>
            <a:ext cx="650875" cy="306387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defPPr>
              <a:defRPr lang="en-US">
                <a:uFillTx/>
              </a:defRPr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fld id="{9243C0F6-2D9D-4FC7-8A04-69AA1EBA813D}" type="slidenum">
              <a:rPr lang="en-US" altLang="en-US" sz="1000" smtClean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pPr/>
              <a:t>‹#›</a:t>
            </a:fld>
            <a:endParaRPr lang="en-US" altLang="en-US" sz="100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965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83D20C5E-2D25-4452-B9A2-0F4243A079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526" y="-4726"/>
            <a:ext cx="3950677" cy="1554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491926"/>
            <a:ext cx="7707885" cy="475909"/>
          </a:xfrm>
        </p:spPr>
        <p:txBody>
          <a:bodyPr>
            <a:normAutofit/>
          </a:bodyPr>
          <a:lstStyle>
            <a:lvl1pPr>
              <a:defRPr sz="19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835A5F7-9536-4062-B523-EBE500BE8A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5760" y="5550882"/>
            <a:ext cx="3204559" cy="13071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7C238DF-0A24-4C91-B1F7-71E7FECEB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90" y="-4234"/>
            <a:ext cx="808894" cy="808894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10A6960-A77D-4B3E-849D-EA12E2A95366}"/>
              </a:ext>
            </a:extLst>
          </p:cNvPr>
          <p:cNvCxnSpPr/>
          <p:nvPr userDrawn="1"/>
        </p:nvCxnSpPr>
        <p:spPr>
          <a:xfrm>
            <a:off x="506986" y="945880"/>
            <a:ext cx="7829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부제목 2">
            <a:extLst>
              <a:ext uri="{FF2B5EF4-FFF2-40B4-BE49-F238E27FC236}">
                <a16:creationId xmlns:a16="http://schemas.microsoft.com/office/drawing/2014/main" id="{EA28277E-5B3E-42BB-BD03-8317F599C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1023168"/>
            <a:ext cx="7707886" cy="4717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ko-KR" altLang="en-US" sz="1200" b="1" kern="0" baseline="0" dirty="0"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</a:lstStyle>
          <a:p>
            <a:endParaRPr lang="en-US" altLang="ko-KR" sz="1200" b="1" kern="0" dirty="0">
              <a:solidFill>
                <a:schemeClr val="tx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1" name="바닥글 개체 틀 8">
            <a:extLst>
              <a:ext uri="{FF2B5EF4-FFF2-40B4-BE49-F238E27FC236}">
                <a16:creationId xmlns:a16="http://schemas.microsoft.com/office/drawing/2014/main" id="{00125A47-43DC-473D-8B18-0AC34BA74327}"/>
              </a:ext>
            </a:extLst>
          </p:cNvPr>
          <p:cNvSpPr txBox="1">
            <a:spLocks/>
          </p:cNvSpPr>
          <p:nvPr userDrawn="1"/>
        </p:nvSpPr>
        <p:spPr>
          <a:xfrm>
            <a:off x="357188" y="6366086"/>
            <a:ext cx="2574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Strictly Private and Confidential</a:t>
            </a:r>
            <a:endParaRPr lang="ko-KR" altLang="en-US" sz="120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A38C2649-0803-9942-BEF8-40DEF09F9E64}"/>
              </a:ext>
            </a:extLst>
          </p:cNvPr>
          <p:cNvSpPr txBox="1">
            <a:spLocks/>
          </p:cNvSpPr>
          <p:nvPr userDrawn="1"/>
        </p:nvSpPr>
        <p:spPr>
          <a:xfrm>
            <a:off x="4246565" y="6428907"/>
            <a:ext cx="650875" cy="306387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defPPr>
              <a:defRPr lang="en-US">
                <a:uFillTx/>
              </a:defRPr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fld id="{9243C0F6-2D9D-4FC7-8A04-69AA1EBA813D}" type="slidenum">
              <a:rPr lang="en-US" altLang="en-US" sz="100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pPr/>
              <a:t>‹#›</a:t>
            </a:fld>
            <a:endParaRPr lang="en-US" altLang="en-US" sz="1000">
              <a:solidFill>
                <a:schemeClr val="accent3">
                  <a:lumMod val="40000"/>
                  <a:lumOff val="6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536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91926"/>
            <a:ext cx="2354874" cy="475909"/>
          </a:xfrm>
        </p:spPr>
        <p:txBody>
          <a:bodyPr>
            <a:normAutofit/>
          </a:bodyPr>
          <a:lstStyle>
            <a:lvl1pPr>
              <a:defRPr sz="21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지원 배경 및 목표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9AC9F7F0-283D-4D08-8FD1-5452584AD9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8850" y="6"/>
            <a:ext cx="3105150" cy="1285875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3AEF8661-1494-47EF-A5A7-67B009A074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9477" y="5743581"/>
            <a:ext cx="1914525" cy="11144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43CCEADA-05D6-4DD1-866F-286842F303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" y="3856894"/>
            <a:ext cx="714375" cy="1962150"/>
          </a:xfrm>
          <a:prstGeom prst="rect">
            <a:avLst/>
          </a:prstGeom>
        </p:spPr>
      </p:pic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E68CB6-13FB-490A-835D-7BBF895D9846}"/>
              </a:ext>
            </a:extLst>
          </p:cNvPr>
          <p:cNvCxnSpPr/>
          <p:nvPr userDrawn="1"/>
        </p:nvCxnSpPr>
        <p:spPr>
          <a:xfrm>
            <a:off x="506986" y="945880"/>
            <a:ext cx="7829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부제목 2">
            <a:extLst>
              <a:ext uri="{FF2B5EF4-FFF2-40B4-BE49-F238E27FC236}">
                <a16:creationId xmlns:a16="http://schemas.microsoft.com/office/drawing/2014/main" id="{D4A65AE5-C1C9-4A6A-8764-2FA88FDB12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3" y="1023168"/>
            <a:ext cx="3599717" cy="4717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일반적인 제품의 수명 주기는 다음과 같으며 각 단계에</a:t>
            </a:r>
            <a:endParaRPr lang="en-US" altLang="ko-KR" dirty="0"/>
          </a:p>
          <a:p>
            <a:r>
              <a:rPr lang="ko-KR" altLang="en-US" dirty="0"/>
              <a:t>따라 주요 관리 부서 및 관리 방안이 </a:t>
            </a:r>
            <a:r>
              <a:rPr lang="ko-KR" altLang="en-US" dirty="0" err="1"/>
              <a:t>달라지게됨</a:t>
            </a:r>
            <a:endParaRPr lang="ko-KR" altLang="en-US" dirty="0"/>
          </a:p>
        </p:txBody>
      </p:sp>
      <p:sp>
        <p:nvSpPr>
          <p:cNvPr id="15" name="바닥글 개체 틀 8">
            <a:extLst>
              <a:ext uri="{FF2B5EF4-FFF2-40B4-BE49-F238E27FC236}">
                <a16:creationId xmlns:a16="http://schemas.microsoft.com/office/drawing/2014/main" id="{1A8CB938-4DF2-4171-985D-44168E053B39}"/>
              </a:ext>
            </a:extLst>
          </p:cNvPr>
          <p:cNvSpPr txBox="1">
            <a:spLocks/>
          </p:cNvSpPr>
          <p:nvPr userDrawn="1"/>
        </p:nvSpPr>
        <p:spPr>
          <a:xfrm>
            <a:off x="357188" y="6366086"/>
            <a:ext cx="2574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Strictly Private and Confidential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091546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83D20C5E-2D25-4452-B9A2-0F4243A079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526" y="-4726"/>
            <a:ext cx="3950677" cy="1554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491926"/>
            <a:ext cx="7707885" cy="475909"/>
          </a:xfrm>
        </p:spPr>
        <p:txBody>
          <a:bodyPr>
            <a:normAutofit/>
          </a:bodyPr>
          <a:lstStyle>
            <a:lvl1pPr>
              <a:defRPr sz="19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en-US" altLang="ko-KR" dirty="0"/>
              <a:t>Title</a:t>
            </a:r>
            <a:endParaRPr 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835A5F7-9536-4062-B523-EBE500BE8A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5760" y="5550882"/>
            <a:ext cx="3204559" cy="1307123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7C238DF-0A24-4C91-B1F7-71E7FECEBD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490" y="-4234"/>
            <a:ext cx="808894" cy="808894"/>
          </a:xfrm>
          <a:prstGeom prst="rect">
            <a:avLst/>
          </a:prstGeom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10A6960-A77D-4B3E-849D-EA12E2A95366}"/>
              </a:ext>
            </a:extLst>
          </p:cNvPr>
          <p:cNvCxnSpPr/>
          <p:nvPr userDrawn="1"/>
        </p:nvCxnSpPr>
        <p:spPr>
          <a:xfrm>
            <a:off x="506986" y="945880"/>
            <a:ext cx="7829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부제목 2">
            <a:extLst>
              <a:ext uri="{FF2B5EF4-FFF2-40B4-BE49-F238E27FC236}">
                <a16:creationId xmlns:a16="http://schemas.microsoft.com/office/drawing/2014/main" id="{EA28277E-5B3E-42BB-BD03-8317F599C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1023168"/>
            <a:ext cx="7707886" cy="4717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ko-KR" altLang="en-US" sz="1200" b="1" kern="0" baseline="0" dirty="0"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</a:lstStyle>
          <a:p>
            <a:endParaRPr lang="en-US" altLang="ko-KR" sz="1200" b="1" kern="0" dirty="0">
              <a:solidFill>
                <a:schemeClr val="tx1"/>
              </a:solidFill>
              <a:latin typeface="SpoqaHanSans" panose="020B0500000000000000" pitchFamily="34" charset="-128"/>
              <a:ea typeface="SpoqaHanSans" panose="020B0500000000000000" pitchFamily="34" charset="-128"/>
            </a:endParaRPr>
          </a:p>
        </p:txBody>
      </p:sp>
      <p:sp>
        <p:nvSpPr>
          <p:cNvPr id="11" name="바닥글 개체 틀 8">
            <a:extLst>
              <a:ext uri="{FF2B5EF4-FFF2-40B4-BE49-F238E27FC236}">
                <a16:creationId xmlns:a16="http://schemas.microsoft.com/office/drawing/2014/main" id="{00125A47-43DC-473D-8B18-0AC34BA74327}"/>
              </a:ext>
            </a:extLst>
          </p:cNvPr>
          <p:cNvSpPr txBox="1">
            <a:spLocks/>
          </p:cNvSpPr>
          <p:nvPr userDrawn="1"/>
        </p:nvSpPr>
        <p:spPr>
          <a:xfrm>
            <a:off x="357188" y="6366086"/>
            <a:ext cx="2574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Strictly Private and Confidential</a:t>
            </a:r>
            <a:endParaRPr lang="ko-KR" altLang="en-US" sz="1200"/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A38C2649-0803-9942-BEF8-40DEF09F9E64}"/>
              </a:ext>
            </a:extLst>
          </p:cNvPr>
          <p:cNvSpPr txBox="1">
            <a:spLocks/>
          </p:cNvSpPr>
          <p:nvPr userDrawn="1"/>
        </p:nvSpPr>
        <p:spPr>
          <a:xfrm>
            <a:off x="4246565" y="6428907"/>
            <a:ext cx="650875" cy="306387"/>
          </a:xfrm>
          <a:prstGeom prst="rect">
            <a:avLst/>
          </a:prstGeom>
          <a:noFill/>
          <a:ln>
            <a:miter lim="800000"/>
          </a:ln>
        </p:spPr>
        <p:txBody>
          <a:bodyPr/>
          <a:lstStyle>
            <a:defPPr>
              <a:defRPr lang="en-US">
                <a:uFillTx/>
              </a:defRPr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uFillTx/>
                <a:latin typeface="Arial" pitchFamily="34" charset="0"/>
                <a:ea typeface="MS PGothic" pitchFamily="34" charset="-128"/>
                <a:cs typeface="+mn-cs"/>
              </a:defRPr>
            </a:lvl9pPr>
          </a:lstStyle>
          <a:p>
            <a:fld id="{9243C0F6-2D9D-4FC7-8A04-69AA1EBA813D}" type="slidenum">
              <a:rPr lang="en-US" altLang="en-US" sz="100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pPr/>
              <a:t>‹#›</a:t>
            </a:fld>
            <a:endParaRPr lang="en-US" altLang="en-US" sz="1000">
              <a:solidFill>
                <a:schemeClr val="accent3">
                  <a:lumMod val="40000"/>
                  <a:lumOff val="60000"/>
                </a:schemeClr>
              </a:solidFill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15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91926"/>
            <a:ext cx="2354874" cy="475909"/>
          </a:xfrm>
        </p:spPr>
        <p:txBody>
          <a:bodyPr>
            <a:normAutofit/>
          </a:bodyPr>
          <a:lstStyle>
            <a:lvl1pPr>
              <a:defRPr sz="21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지원 배경 및 목표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1AD74B-39D2-4CE8-9F53-F59CEFD6ED46}"/>
              </a:ext>
            </a:extLst>
          </p:cNvPr>
          <p:cNvCxnSpPr/>
          <p:nvPr userDrawn="1"/>
        </p:nvCxnSpPr>
        <p:spPr>
          <a:xfrm>
            <a:off x="506986" y="945880"/>
            <a:ext cx="7829550" cy="0"/>
          </a:xfrm>
          <a:prstGeom prst="line">
            <a:avLst/>
          </a:prstGeom>
          <a:ln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>
            <a:extLst>
              <a:ext uri="{FF2B5EF4-FFF2-40B4-BE49-F238E27FC236}">
                <a16:creationId xmlns:a16="http://schemas.microsoft.com/office/drawing/2014/main" id="{5107610F-653A-4DB8-A071-BA3005FC3E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83154"/>
            <a:ext cx="576000" cy="576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10C2A1E9-633E-42FF-834E-A37958105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6477" y="729880"/>
            <a:ext cx="9525" cy="1343025"/>
          </a:xfrm>
          <a:prstGeom prst="rect">
            <a:avLst/>
          </a:prstGeom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52008460-C0F7-47E5-A232-D896623F4EB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3" y="1023168"/>
            <a:ext cx="3599717" cy="4717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일반적인 제품의 수명 주기는 다음과 같으며 각 단계에</a:t>
            </a:r>
            <a:endParaRPr lang="en-US" altLang="ko-KR" dirty="0"/>
          </a:p>
          <a:p>
            <a:r>
              <a:rPr lang="ko-KR" altLang="en-US" dirty="0"/>
              <a:t>따라 주요 관리 부서 및 관리 방안이 </a:t>
            </a:r>
            <a:r>
              <a:rPr lang="ko-KR" altLang="en-US" dirty="0" err="1"/>
              <a:t>달라지게됨</a:t>
            </a:r>
            <a:endParaRPr lang="ko-KR" altLang="en-US" dirty="0"/>
          </a:p>
        </p:txBody>
      </p:sp>
      <p:sp>
        <p:nvSpPr>
          <p:cNvPr id="11" name="바닥글 개체 틀 8">
            <a:extLst>
              <a:ext uri="{FF2B5EF4-FFF2-40B4-BE49-F238E27FC236}">
                <a16:creationId xmlns:a16="http://schemas.microsoft.com/office/drawing/2014/main" id="{82627C7D-5983-4A1B-A548-D323D4E3F1EA}"/>
              </a:ext>
            </a:extLst>
          </p:cNvPr>
          <p:cNvSpPr txBox="1">
            <a:spLocks/>
          </p:cNvSpPr>
          <p:nvPr userDrawn="1"/>
        </p:nvSpPr>
        <p:spPr>
          <a:xfrm>
            <a:off x="357188" y="6366086"/>
            <a:ext cx="2574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Strictly Private and Confidential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57905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2" y="491926"/>
            <a:ext cx="6536347" cy="475909"/>
          </a:xfrm>
        </p:spPr>
        <p:txBody>
          <a:bodyPr>
            <a:normAutofit/>
          </a:bodyPr>
          <a:lstStyle>
            <a:lvl1pPr>
              <a:defRPr sz="21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en-US" altLang="ko-KR" dirty="0"/>
              <a:t>Table Design Guideline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1AD74B-39D2-4CE8-9F53-F59CEFD6ED46}"/>
              </a:ext>
            </a:extLst>
          </p:cNvPr>
          <p:cNvCxnSpPr/>
          <p:nvPr userDrawn="1"/>
        </p:nvCxnSpPr>
        <p:spPr>
          <a:xfrm>
            <a:off x="506986" y="945880"/>
            <a:ext cx="7829550" cy="0"/>
          </a:xfrm>
          <a:prstGeom prst="line">
            <a:avLst/>
          </a:prstGeom>
          <a:ln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바닥글 개체 틀 8">
            <a:extLst>
              <a:ext uri="{FF2B5EF4-FFF2-40B4-BE49-F238E27FC236}">
                <a16:creationId xmlns:a16="http://schemas.microsoft.com/office/drawing/2014/main" id="{82627C7D-5983-4A1B-A548-D323D4E3F1EA}"/>
              </a:ext>
            </a:extLst>
          </p:cNvPr>
          <p:cNvSpPr txBox="1">
            <a:spLocks/>
          </p:cNvSpPr>
          <p:nvPr userDrawn="1"/>
        </p:nvSpPr>
        <p:spPr>
          <a:xfrm>
            <a:off x="357188" y="6366086"/>
            <a:ext cx="2574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Strictly Private and Confidential</a:t>
            </a:r>
            <a:endParaRPr lang="ko-KR" altLang="en-US" sz="120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235793C1-0D2A-40F9-9079-D0DB2275F27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10168592"/>
              </p:ext>
            </p:extLst>
          </p:nvPr>
        </p:nvGraphicFramePr>
        <p:xfrm>
          <a:off x="635610" y="1336040"/>
          <a:ext cx="5049520" cy="20929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520226263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356910958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854034893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1351720675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3931490945"/>
                    </a:ext>
                  </a:extLst>
                </a:gridCol>
              </a:tblGrid>
              <a:tr h="1854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004E9C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Title</a:t>
                      </a:r>
                      <a:endParaRPr lang="ko-KR" altLang="en-US" sz="1400">
                        <a:solidFill>
                          <a:srgbClr val="004E9C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004E9C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Title</a:t>
                      </a:r>
                      <a:endParaRPr lang="ko-KR" altLang="en-US" sz="1400">
                        <a:solidFill>
                          <a:srgbClr val="004E9C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C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004E9C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Title</a:t>
                      </a:r>
                      <a:endParaRPr lang="ko-KR" altLang="en-US" sz="1400">
                        <a:solidFill>
                          <a:srgbClr val="004E9C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CD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747066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004E9C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Name</a:t>
                      </a:r>
                      <a:endParaRPr lang="ko-KR" altLang="en-US" sz="1400">
                        <a:solidFill>
                          <a:srgbClr val="004E9C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004E9C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Name</a:t>
                      </a:r>
                      <a:endParaRPr lang="ko-KR" altLang="en-US" sz="1400">
                        <a:solidFill>
                          <a:srgbClr val="004E9C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004E9C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Name</a:t>
                      </a:r>
                      <a:endParaRPr lang="ko-KR" altLang="en-US" sz="1400">
                        <a:solidFill>
                          <a:srgbClr val="004E9C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004E9C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Name</a:t>
                      </a:r>
                      <a:endParaRPr lang="ko-KR" altLang="en-US" sz="1400">
                        <a:solidFill>
                          <a:srgbClr val="004E9C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8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Item A</a:t>
                      </a:r>
                      <a:endParaRPr lang="ko-KR" altLang="en-US" sz="14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2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Item B</a:t>
                      </a:r>
                      <a:endParaRPr lang="ko-KR" altLang="en-US" sz="14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11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Item C</a:t>
                      </a:r>
                      <a:endParaRPr lang="ko-KR" altLang="en-US" sz="14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5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Item D</a:t>
                      </a:r>
                      <a:endParaRPr lang="ko-KR" altLang="en-US" sz="14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42256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09D3576-7638-44B9-925C-FCDAE384C9F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88690080"/>
              </p:ext>
            </p:extLst>
          </p:nvPr>
        </p:nvGraphicFramePr>
        <p:xfrm>
          <a:off x="2159610" y="3796146"/>
          <a:ext cx="3525520" cy="1788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1380">
                  <a:extLst>
                    <a:ext uri="{9D8B030D-6E8A-4147-A177-3AD203B41FA5}">
                      <a16:colId xmlns:a16="http://schemas.microsoft.com/office/drawing/2014/main" val="356910958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854034893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1351720675"/>
                    </a:ext>
                  </a:extLst>
                </a:gridCol>
                <a:gridCol w="881380">
                  <a:extLst>
                    <a:ext uri="{9D8B030D-6E8A-4147-A177-3AD203B41FA5}">
                      <a16:colId xmlns:a16="http://schemas.microsoft.com/office/drawing/2014/main" val="3931490945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004E9C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Name</a:t>
                      </a:r>
                      <a:endParaRPr lang="ko-KR" altLang="en-US" sz="1400">
                        <a:solidFill>
                          <a:srgbClr val="004E9C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004E9C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Name</a:t>
                      </a:r>
                      <a:endParaRPr lang="ko-KR" altLang="en-US" sz="1400">
                        <a:solidFill>
                          <a:srgbClr val="004E9C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5410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Name</a:t>
                      </a:r>
                      <a:endParaRPr lang="ko-KR" altLang="en-US" sz="1400">
                        <a:solidFill>
                          <a:srgbClr val="FF5410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004E9C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Name</a:t>
                      </a:r>
                      <a:endParaRPr lang="ko-KR" altLang="en-US" sz="1400">
                        <a:solidFill>
                          <a:srgbClr val="004E9C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8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12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119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9156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6E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Regular" panose="020B0500000000000000" pitchFamily="50" charset="-127"/>
                          <a:ea typeface="SpoqaHanSans-Regular" panose="020B0500000000000000" pitchFamily="50" charset="-127"/>
                        </a:rPr>
                        <a:t>Content</a:t>
                      </a:r>
                      <a:endParaRPr lang="ko-KR" altLang="en-US" sz="1200">
                        <a:latin typeface="SpoqaHanSans-Regular" panose="020B0500000000000000" pitchFamily="50" charset="-127"/>
                        <a:ea typeface="SpoqaHanSans-Regular" panose="020B0500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422561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C827375-D88A-4863-98BB-F3CA057F08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17698822"/>
              </p:ext>
            </p:extLst>
          </p:nvPr>
        </p:nvGraphicFramePr>
        <p:xfrm>
          <a:off x="663823" y="3797211"/>
          <a:ext cx="1434613" cy="1788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34613">
                  <a:extLst>
                    <a:ext uri="{9D8B030D-6E8A-4147-A177-3AD203B41FA5}">
                      <a16:colId xmlns:a16="http://schemas.microsoft.com/office/drawing/2014/main" val="3815368890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004E9C"/>
                          </a:solidFill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Name</a:t>
                      </a:r>
                      <a:endParaRPr lang="ko-KR" altLang="en-US" sz="1400">
                        <a:solidFill>
                          <a:srgbClr val="004E9C"/>
                        </a:solidFill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6572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Item 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666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Item B</a:t>
                      </a:r>
                      <a:endParaRPr lang="ko-KR" altLang="en-US" sz="12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310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Item C</a:t>
                      </a:r>
                      <a:endParaRPr lang="ko-KR" altLang="en-US" sz="12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63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SpoqaHanSans-Bold" panose="020B0800000000000000" pitchFamily="50" charset="-127"/>
                          <a:ea typeface="SpoqaHanSans-Bold" panose="020B0800000000000000" pitchFamily="50" charset="-127"/>
                        </a:rPr>
                        <a:t>Item D</a:t>
                      </a:r>
                      <a:endParaRPr lang="ko-KR" altLang="en-US" sz="1200">
                        <a:latin typeface="SpoqaHanSans-Bold" panose="020B0800000000000000" pitchFamily="50" charset="-127"/>
                        <a:ea typeface="SpoqaHanSans-Bold" panose="020B0800000000000000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97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821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91926"/>
            <a:ext cx="2354874" cy="475909"/>
          </a:xfrm>
        </p:spPr>
        <p:txBody>
          <a:bodyPr>
            <a:normAutofit/>
          </a:bodyPr>
          <a:lstStyle>
            <a:lvl1pPr>
              <a:defRPr sz="21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지원 배경 및 목표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1AD74B-39D2-4CE8-9F53-F59CEFD6ED46}"/>
              </a:ext>
            </a:extLst>
          </p:cNvPr>
          <p:cNvCxnSpPr/>
          <p:nvPr userDrawn="1"/>
        </p:nvCxnSpPr>
        <p:spPr>
          <a:xfrm>
            <a:off x="621293" y="952604"/>
            <a:ext cx="7829550" cy="0"/>
          </a:xfrm>
          <a:prstGeom prst="line">
            <a:avLst/>
          </a:prstGeom>
          <a:ln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>
            <a:extLst>
              <a:ext uri="{FF2B5EF4-FFF2-40B4-BE49-F238E27FC236}">
                <a16:creationId xmlns:a16="http://schemas.microsoft.com/office/drawing/2014/main" id="{F83FA9E8-1603-42C3-8C97-DB90CA3C0A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948428"/>
            <a:ext cx="2160000" cy="30423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3EE5641A-CA07-4B70-BE4D-281747D4F0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3" y="1023168"/>
            <a:ext cx="3599717" cy="4717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일반적인 제품의 수명 주기는 다음과 같으며 각 단계에</a:t>
            </a:r>
            <a:endParaRPr lang="en-US" altLang="ko-KR" dirty="0"/>
          </a:p>
          <a:p>
            <a:r>
              <a:rPr lang="ko-KR" altLang="en-US" dirty="0"/>
              <a:t>따라 주요 관리 부서 및 관리 방안이 </a:t>
            </a:r>
            <a:r>
              <a:rPr lang="ko-KR" altLang="en-US" dirty="0" err="1"/>
              <a:t>달라지게됨</a:t>
            </a:r>
            <a:endParaRPr lang="ko-KR" altLang="en-US" dirty="0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5C9BC455-F6F7-460D-90E4-F96AC88916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9512" y="5094622"/>
            <a:ext cx="1718163" cy="1763378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310EAF58-1F19-454C-9922-8929AE2FFF9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8052" y="6"/>
            <a:ext cx="2045948" cy="2103177"/>
          </a:xfrm>
          <a:prstGeom prst="rect">
            <a:avLst/>
          </a:prstGeom>
        </p:spPr>
      </p:pic>
      <p:sp>
        <p:nvSpPr>
          <p:cNvPr id="11" name="바닥글 개체 틀 8">
            <a:extLst>
              <a:ext uri="{FF2B5EF4-FFF2-40B4-BE49-F238E27FC236}">
                <a16:creationId xmlns:a16="http://schemas.microsoft.com/office/drawing/2014/main" id="{C3C2AE2D-E66D-4E56-8E16-9F92DFE3B52B}"/>
              </a:ext>
            </a:extLst>
          </p:cNvPr>
          <p:cNvSpPr txBox="1">
            <a:spLocks/>
          </p:cNvSpPr>
          <p:nvPr userDrawn="1"/>
        </p:nvSpPr>
        <p:spPr>
          <a:xfrm>
            <a:off x="357188" y="6366086"/>
            <a:ext cx="2574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Strictly Private and Confidential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921814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491926"/>
            <a:ext cx="2354874" cy="475909"/>
          </a:xfrm>
        </p:spPr>
        <p:txBody>
          <a:bodyPr>
            <a:normAutofit/>
          </a:bodyPr>
          <a:lstStyle>
            <a:lvl1pPr>
              <a:defRPr sz="21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제안의 특징 및 장점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1AD74B-39D2-4CE8-9F53-F59CEFD6ED46}"/>
              </a:ext>
            </a:extLst>
          </p:cNvPr>
          <p:cNvCxnSpPr/>
          <p:nvPr userDrawn="1"/>
        </p:nvCxnSpPr>
        <p:spPr>
          <a:xfrm>
            <a:off x="621293" y="952604"/>
            <a:ext cx="7829550" cy="0"/>
          </a:xfrm>
          <a:prstGeom prst="line">
            <a:avLst/>
          </a:prstGeom>
          <a:ln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바닥글 개체 틀 8">
            <a:extLst>
              <a:ext uri="{FF2B5EF4-FFF2-40B4-BE49-F238E27FC236}">
                <a16:creationId xmlns:a16="http://schemas.microsoft.com/office/drawing/2014/main" id="{C3C2AE2D-E66D-4E56-8E16-9F92DFE3B52B}"/>
              </a:ext>
            </a:extLst>
          </p:cNvPr>
          <p:cNvSpPr txBox="1">
            <a:spLocks/>
          </p:cNvSpPr>
          <p:nvPr userDrawn="1"/>
        </p:nvSpPr>
        <p:spPr>
          <a:xfrm>
            <a:off x="357188" y="6366086"/>
            <a:ext cx="2574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/>
              <a:t>Strictly Private and Confidential</a:t>
            </a:r>
            <a:endParaRPr lang="ko-KR" altLang="en-US" sz="1200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C1D1E1B4-B968-4C7B-A0AC-FE058F6951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774" y="3889569"/>
            <a:ext cx="6743334" cy="229552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9B2AFCF-E03E-4BDB-BFAC-55E3AE26A2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7903" y="2501734"/>
            <a:ext cx="190500" cy="1905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CCA93D14-1E0A-4684-B258-7F811AB207A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2000" y="2435448"/>
            <a:ext cx="190500" cy="1905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54384417-BA6C-4965-B9BE-063DE31DDE3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1537" y="2572077"/>
            <a:ext cx="190500" cy="190500"/>
          </a:xfrm>
          <a:prstGeom prst="rect">
            <a:avLst/>
          </a:prstGeom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9B3168A9-FE09-48F4-93A2-2BC0C26A02A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650" y="1023168"/>
            <a:ext cx="6833088" cy="4717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세계 수준의 인공지능 모형개발역량과 보험 업무 경험을  결합하여</a:t>
            </a:r>
          </a:p>
          <a:p>
            <a:r>
              <a:rPr lang="ko-KR" altLang="en-US" dirty="0"/>
              <a:t>고성능의 </a:t>
            </a:r>
            <a:r>
              <a:rPr lang="ko-KR" altLang="en-US" dirty="0" err="1"/>
              <a:t>머신러닝</a:t>
            </a:r>
            <a:r>
              <a:rPr lang="ko-KR" altLang="en-US" dirty="0"/>
              <a:t> 기반 분석 솔루션을 현업의 니즈에 맞추어 효과적으로 개발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97F2AD3-2E75-43A0-9319-1EDE23A4CA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9206" y="2758508"/>
            <a:ext cx="1946519" cy="41004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altLang="ko-KR" dirty="0"/>
              <a:t>IT</a:t>
            </a:r>
            <a:r>
              <a:rPr lang="ko-KR" altLang="en-US" dirty="0"/>
              <a:t> 산업의 발전 기여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1C8FEE4-DB1D-4952-AC65-2B8FD34134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3400" y="3168655"/>
            <a:ext cx="2667000" cy="641347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여러 데이터 플랫폼들 상의 데이터를 </a:t>
            </a:r>
            <a:r>
              <a:rPr lang="ko-KR" altLang="en-US" dirty="0" err="1"/>
              <a:t>통합분석하여</a:t>
            </a:r>
            <a:r>
              <a:rPr lang="ko-KR" altLang="en-US" dirty="0"/>
              <a:t> 고품질의 통합 인사이트를 제공할 수 있는 핵심 원천 기술 확보</a:t>
            </a:r>
          </a:p>
        </p:txBody>
      </p:sp>
    </p:spTree>
    <p:extLst>
      <p:ext uri="{BB962C8B-B14F-4D97-AF65-F5344CB8AC3E}">
        <p14:creationId xmlns:p14="http://schemas.microsoft.com/office/powerpoint/2010/main" val="1449064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34E19-A5CD-46BB-856C-5D1B1ABD4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142E6A-437D-4ADC-8E8D-02C2D0A40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23A533-4EFA-4AB4-88F7-A509D51D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C123DD-1825-4391-9309-46213578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466FC-119B-46AB-8019-625CFF0C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92E7-B5A1-460F-9AB2-550C08ED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59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1955" y="3569682"/>
            <a:ext cx="3180800" cy="1283677"/>
          </a:xfrm>
        </p:spPr>
        <p:txBody>
          <a:bodyPr anchor="b">
            <a:normAutofit/>
          </a:bodyPr>
          <a:lstStyle>
            <a:lvl1pPr marL="0" marR="0" indent="0" algn="l" defTabSz="914377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pPr marL="0" marR="0" lvl="0" indent="0" algn="l" defTabSz="914377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홈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– </a:t>
            </a:r>
            <a:r>
              <a:rPr lang="ko-KR" altLang="en-US" dirty="0"/>
              <a:t>레이아웃 </a:t>
            </a:r>
            <a:br>
              <a:rPr lang="en-US" altLang="ko-KR" dirty="0"/>
            </a:br>
            <a:r>
              <a:rPr lang="en-US" altLang="ko-KR" dirty="0"/>
              <a:t>– </a:t>
            </a:r>
            <a:r>
              <a:rPr lang="ko-KR" altLang="en-US" dirty="0"/>
              <a:t>원하는 슬라이드 선택</a:t>
            </a:r>
            <a:endParaRPr 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DA7163C-0429-4488-AFEC-0D482C44D2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98" y="5199801"/>
            <a:ext cx="1457325" cy="25717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17502981-D18C-4B22-B4D3-208FCDA260D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7839" y="-158267"/>
            <a:ext cx="7645278" cy="706902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D0059469-18BC-4F00-B6C0-F5DD2A0DF0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954" y="3065586"/>
            <a:ext cx="23431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9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7E6D6E-0D0B-436D-A247-438C2A9E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623CA-9331-42B6-B395-4723CC962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F6851-A6A5-41FE-A9F9-F555D1A1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94C1F-C40B-4550-BC53-C76B0F02E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9D129-4087-4AC2-A0C8-738A389A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92E7-B5A1-460F-9AB2-550C08ED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842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E935C-EB7F-4896-9A97-C35A090ED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96CF95-2E0F-4241-826F-2D088425C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9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A9F767-2165-4B61-8B12-E04817F4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9B53C6-CD5E-4636-8433-7931416E5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272D0-1B56-4DC6-91E9-9ADFC4B9A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92E7-B5A1-460F-9AB2-550C08ED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67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29436-9A76-4225-A5F2-CC3FA896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CCC45C-A2E4-47A6-A38C-3102FFF91F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DDBD3-6CA7-4DB9-BD08-BD94063DA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DDBF60-0E61-46A7-B95E-B4984F10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9D4F8D-09B5-4723-A25A-0EA3BE85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8940138-7A25-46FD-9F3D-094E4A0C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92E7-B5A1-460F-9AB2-550C08ED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85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1B969-1E34-4480-B14F-094711AF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9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A0B41A-9E04-4D41-A878-4722853B4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A204893-9323-4CEC-88D1-C520D4E03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747281-17B8-46DE-8127-7295C01E9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A5EC00-4788-456C-9D27-947A0B8D6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974897-96B2-4AB8-8F24-B6831360C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F724E7-2284-47B6-8ED2-656170DF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6650E1-5860-432C-B3D4-EC50A81D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92E7-B5A1-460F-9AB2-550C08ED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4313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05937-292C-4005-8C38-776F4440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45BA05-8C61-4E31-B30F-C3BB52B7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F4BBE14-3F81-40CC-B64C-5C616E581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902495-221D-42D5-BB69-16134AF30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92E7-B5A1-460F-9AB2-550C08ED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074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45318D-88DA-48FF-A976-030A8E06BB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7C7A2A0-1FFC-4E58-82F2-D1826FE6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C6C465-7BC7-4CD4-9284-99BD3261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92E7-B5A1-460F-9AB2-550C08ED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303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3EAAA3-9ED7-4686-AE9C-2645E7811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41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106B4A-F53E-43CA-AEB9-62955273A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31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EAA3F6-654D-4C0F-9681-291D32397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41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AABFB-F9E8-41BA-98A1-BB55D1F1AD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C44B83-8890-43AE-B454-7D81CA4C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CA2D2B-4FC8-457A-A5C2-818197BAF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92E7-B5A1-460F-9AB2-550C08ED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4960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EB757-5FAF-4C90-B6F8-0DCED154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41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AF55DAB-9BCA-4739-8216-53EA24F6A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31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6A7C7-6601-4890-A0C8-2762446EC3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41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620481-C0E1-4E52-94D0-B4726019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0A6DCA-BDD2-4A88-9508-29636FEC9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585559-2ACF-48D1-8F36-07D1F49C4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92E7-B5A1-460F-9AB2-550C08ED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098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C27C0B-D03B-4249-ADA9-FEA0275E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84133C-3BAB-455E-A7AD-8C05FF603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C19BD3-E284-40BD-BF91-21FAEF79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4C4631-EB19-43D8-9029-234FD8AF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B70C90-7C56-437B-A379-BA748E16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92E7-B5A1-460F-9AB2-550C08ED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5959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8305F50-2429-4A5F-8BC1-4ED4F9B7A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2784A1-3093-4A83-B937-3878EFF22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DF5AF-3B75-4472-88A7-25E903B2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6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38FB56-3A26-4AE7-AEA0-C412CA20F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6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78B3BD-82A4-4609-ABCB-356395ED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A92E7-B5A1-460F-9AB2-550C08EDD2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78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D82843E8-8918-4D61-AE34-236AC7DB6D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61" y="-1359756"/>
            <a:ext cx="11923267" cy="8217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1" y="2389553"/>
            <a:ext cx="5691554" cy="112041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금융데이터 분석 기반의</a:t>
            </a:r>
            <a:br>
              <a:rPr lang="ko-KR" altLang="en-US" dirty="0"/>
            </a:br>
            <a:r>
              <a:rPr lang="ko-KR" altLang="en-US" dirty="0"/>
              <a:t>인공지능 솔루션 글로벌 사업화</a:t>
            </a:r>
            <a:endParaRPr lang="en-US" dirty="0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0FFC6A7D-043B-E04F-A0A1-61DA7EDADD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9989" y="5216529"/>
            <a:ext cx="1498540" cy="2436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A36FE1-8074-9D4E-8108-2A77383166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58"/>
          <a:stretch/>
        </p:blipFill>
        <p:spPr>
          <a:xfrm>
            <a:off x="685800" y="5165070"/>
            <a:ext cx="645118" cy="34658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ACE29A5-40D7-AA4F-8CFB-9DA901ADB5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5802" y="4198144"/>
            <a:ext cx="3645877" cy="281044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홈</a:t>
            </a:r>
            <a:r>
              <a:rPr lang="en-US" altLang="ko-KR" dirty="0"/>
              <a:t> – </a:t>
            </a:r>
            <a:r>
              <a:rPr lang="ko-KR" altLang="en-US" dirty="0"/>
              <a:t>레이아웃 </a:t>
            </a:r>
            <a:r>
              <a:rPr lang="en-US" altLang="ko-KR" dirty="0"/>
              <a:t>– </a:t>
            </a:r>
            <a:r>
              <a:rPr lang="ko-KR" altLang="en-US" dirty="0"/>
              <a:t>원하는 슬라이드 선택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234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9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3575" y="2656000"/>
            <a:ext cx="5691554" cy="112041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금융데이터 분석 기반의</a:t>
            </a:r>
            <a:br>
              <a:rPr lang="ko-KR" altLang="en-US" dirty="0"/>
            </a:br>
            <a:r>
              <a:rPr lang="ko-KR" altLang="en-US" dirty="0"/>
              <a:t>인공지능 솔루션 글로벌 사업화</a:t>
            </a:r>
            <a:endParaRPr 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DA7163C-0429-4488-AFEC-0D482C44D2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998" y="5199801"/>
            <a:ext cx="1457325" cy="2571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37697E66-EC4D-4F47-8C7F-3739C4F5BC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6736" y="5191624"/>
            <a:ext cx="1728421" cy="28104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AD79AC56-3D84-4201-BB65-4D529CB79C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2064" y="-69854"/>
            <a:ext cx="3911934" cy="699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8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1" y="2389553"/>
            <a:ext cx="5691554" cy="112041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금융데이터 분석 기반의</a:t>
            </a:r>
            <a:br>
              <a:rPr lang="ko-KR" altLang="en-US" dirty="0"/>
            </a:br>
            <a:r>
              <a:rPr lang="ko-KR" altLang="en-US" dirty="0"/>
              <a:t>인공지능 솔루션 글로벌 사업화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198144"/>
            <a:ext cx="2919046" cy="31347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총괄책임자 </a:t>
            </a:r>
            <a:r>
              <a:rPr lang="en-US" altLang="ko-KR" dirty="0"/>
              <a:t>- </a:t>
            </a:r>
            <a:r>
              <a:rPr lang="ko-KR" altLang="en-US" dirty="0"/>
              <a:t>대표이사 강정석</a:t>
            </a:r>
            <a:endParaRPr 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06EF672C-29D4-47C1-BDB8-2CFB81118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4890" y="-1075959"/>
            <a:ext cx="8131419" cy="621982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A7163C-0429-4488-AFEC-0D482C44D2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998" y="5199801"/>
            <a:ext cx="14573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6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0984" y="3333260"/>
            <a:ext cx="5691554" cy="112041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defRPr>
            </a:lvl1pPr>
          </a:lstStyle>
          <a:p>
            <a:r>
              <a:rPr lang="ko-KR" altLang="en-US" dirty="0"/>
              <a:t>금융데이터 분석 기반의</a:t>
            </a:r>
            <a:br>
              <a:rPr lang="ko-KR" altLang="en-US" dirty="0"/>
            </a:br>
            <a:r>
              <a:rPr lang="ko-KR" altLang="en-US" dirty="0"/>
              <a:t>인공지능 솔루션 글로벌 사업화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0986" y="5198300"/>
            <a:ext cx="2919046" cy="313470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 dirty="0"/>
              <a:t>총괄책임자 </a:t>
            </a:r>
            <a:r>
              <a:rPr lang="en-US" altLang="ko-KR" dirty="0"/>
              <a:t>- </a:t>
            </a:r>
            <a:r>
              <a:rPr lang="ko-KR" altLang="en-US" dirty="0"/>
              <a:t>대표이사 강정석</a:t>
            </a:r>
            <a:endParaRPr 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DA7163C-0429-4488-AFEC-0D482C44D2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985" y="2331461"/>
            <a:ext cx="1457325" cy="257175"/>
          </a:xfrm>
          <a:prstGeom prst="rect">
            <a:avLst/>
          </a:prstGeom>
        </p:spPr>
      </p:pic>
      <p:grpSp>
        <p:nvGrpSpPr>
          <p:cNvPr id="9" name="그래픽 1">
            <a:extLst>
              <a:ext uri="{FF2B5EF4-FFF2-40B4-BE49-F238E27FC236}">
                <a16:creationId xmlns:a16="http://schemas.microsoft.com/office/drawing/2014/main" id="{C94E7376-F570-4581-8F6B-177B4FBAA773}"/>
              </a:ext>
            </a:extLst>
          </p:cNvPr>
          <p:cNvGrpSpPr/>
          <p:nvPr userDrawn="1"/>
        </p:nvGrpSpPr>
        <p:grpSpPr>
          <a:xfrm>
            <a:off x="1599059" y="-161939"/>
            <a:ext cx="7719847" cy="6096000"/>
            <a:chOff x="912267" y="1080727"/>
            <a:chExt cx="6687741" cy="5196840"/>
          </a:xfrm>
        </p:grpSpPr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176DA622-6854-4D91-AE4D-E232B05EBB8F}"/>
                </a:ext>
              </a:extLst>
            </p:cNvPr>
            <p:cNvSpPr/>
            <p:nvPr userDrawn="1"/>
          </p:nvSpPr>
          <p:spPr>
            <a:xfrm>
              <a:off x="1390026" y="1228335"/>
              <a:ext cx="6209982" cy="3214180"/>
            </a:xfrm>
            <a:custGeom>
              <a:avLst/>
              <a:gdLst>
                <a:gd name="connsiteX0" fmla="*/ 3006 w 6209981"/>
                <a:gd name="connsiteY0" fmla="*/ 3006 h 3214180"/>
                <a:gd name="connsiteX1" fmla="*/ 6209494 w 6209981"/>
                <a:gd name="connsiteY1" fmla="*/ 3216313 h 321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09981" h="3214180">
                  <a:moveTo>
                    <a:pt x="3006" y="3006"/>
                  </a:moveTo>
                  <a:lnTo>
                    <a:pt x="6209494" y="3216313"/>
                  </a:lnTo>
                </a:path>
              </a:pathLst>
            </a:custGeom>
            <a:ln w="4371" cap="flat">
              <a:solidFill>
                <a:srgbClr val="123C74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8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3FA39FE-3905-40E1-9C02-4980BC4CFAFB}"/>
                </a:ext>
              </a:extLst>
            </p:cNvPr>
            <p:cNvSpPr/>
            <p:nvPr userDrawn="1"/>
          </p:nvSpPr>
          <p:spPr>
            <a:xfrm>
              <a:off x="4247840" y="1118284"/>
              <a:ext cx="3196699" cy="3703294"/>
            </a:xfrm>
            <a:custGeom>
              <a:avLst/>
              <a:gdLst>
                <a:gd name="connsiteX0" fmla="*/ 3006 w 3196699"/>
                <a:gd name="connsiteY0" fmla="*/ 3006 h 3703294"/>
                <a:gd name="connsiteX1" fmla="*/ 3195338 w 3196699"/>
                <a:gd name="connsiteY1" fmla="*/ 3703680 h 370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96699" h="3703294">
                  <a:moveTo>
                    <a:pt x="3006" y="3006"/>
                  </a:moveTo>
                  <a:lnTo>
                    <a:pt x="3195338" y="3703680"/>
                  </a:lnTo>
                </a:path>
              </a:pathLst>
            </a:custGeom>
            <a:ln w="4371" cap="flat">
              <a:solidFill>
                <a:srgbClr val="123C74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80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8A4D5B-AA57-4AAD-A1A8-2F50A679F1A1}"/>
                </a:ext>
              </a:extLst>
            </p:cNvPr>
            <p:cNvSpPr/>
            <p:nvPr userDrawn="1"/>
          </p:nvSpPr>
          <p:spPr>
            <a:xfrm>
              <a:off x="5323014" y="1080727"/>
              <a:ext cx="882149" cy="5196840"/>
            </a:xfrm>
            <a:custGeom>
              <a:avLst/>
              <a:gdLst>
                <a:gd name="connsiteX0" fmla="*/ 3006 w 882149"/>
                <a:gd name="connsiteY0" fmla="*/ 5200719 h 5196840"/>
                <a:gd name="connsiteX1" fmla="*/ 880788 w 882149"/>
                <a:gd name="connsiteY1" fmla="*/ 3006 h 5196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2149" h="5196840">
                  <a:moveTo>
                    <a:pt x="3006" y="5200719"/>
                  </a:moveTo>
                  <a:lnTo>
                    <a:pt x="880788" y="3006"/>
                  </a:lnTo>
                </a:path>
              </a:pathLst>
            </a:custGeom>
            <a:ln w="4371" cap="flat">
              <a:solidFill>
                <a:srgbClr val="123C74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80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3DAD999B-A2DC-4401-A070-CDC3DC2D1ADC}"/>
                </a:ext>
              </a:extLst>
            </p:cNvPr>
            <p:cNvSpPr/>
            <p:nvPr userDrawn="1"/>
          </p:nvSpPr>
          <p:spPr>
            <a:xfrm>
              <a:off x="912267" y="1118284"/>
              <a:ext cx="6175045" cy="1938989"/>
            </a:xfrm>
            <a:custGeom>
              <a:avLst/>
              <a:gdLst>
                <a:gd name="connsiteX0" fmla="*/ 6175431 w 6175045"/>
                <a:gd name="connsiteY0" fmla="*/ 3006 h 1938989"/>
                <a:gd name="connsiteX1" fmla="*/ 3006 w 6175045"/>
                <a:gd name="connsiteY1" fmla="*/ 1936755 h 193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75045" h="1938989">
                  <a:moveTo>
                    <a:pt x="6175431" y="3006"/>
                  </a:moveTo>
                  <a:lnTo>
                    <a:pt x="3006" y="1936755"/>
                  </a:lnTo>
                </a:path>
              </a:pathLst>
            </a:custGeom>
            <a:ln w="4371" cap="flat">
              <a:solidFill>
                <a:srgbClr val="123C74"/>
              </a:solidFill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8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AD81198-C197-4697-91E9-FDBC6FB041C6}"/>
                </a:ext>
              </a:extLst>
            </p:cNvPr>
            <p:cNvSpPr/>
            <p:nvPr userDrawn="1"/>
          </p:nvSpPr>
          <p:spPr>
            <a:xfrm>
              <a:off x="3367925" y="2239368"/>
              <a:ext cx="69873" cy="69873"/>
            </a:xfrm>
            <a:custGeom>
              <a:avLst/>
              <a:gdLst>
                <a:gd name="connsiteX0" fmla="*/ 72392 w 69873"/>
                <a:gd name="connsiteY0" fmla="*/ 39202 h 69873"/>
                <a:gd name="connsiteX1" fmla="*/ 39202 w 69873"/>
                <a:gd name="connsiteY1" fmla="*/ 72392 h 69873"/>
                <a:gd name="connsiteX2" fmla="*/ 6012 w 69873"/>
                <a:gd name="connsiteY2" fmla="*/ 39202 h 69873"/>
                <a:gd name="connsiteX3" fmla="*/ 39202 w 69873"/>
                <a:gd name="connsiteY3" fmla="*/ 6012 h 69873"/>
                <a:gd name="connsiteX4" fmla="*/ 72392 w 69873"/>
                <a:gd name="connsiteY4" fmla="*/ 39202 h 6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73" h="69873">
                  <a:moveTo>
                    <a:pt x="72392" y="39202"/>
                  </a:moveTo>
                  <a:cubicBezTo>
                    <a:pt x="72392" y="57532"/>
                    <a:pt x="57532" y="72392"/>
                    <a:pt x="39202" y="72392"/>
                  </a:cubicBezTo>
                  <a:cubicBezTo>
                    <a:pt x="20872" y="72392"/>
                    <a:pt x="6012" y="57532"/>
                    <a:pt x="6012" y="39202"/>
                  </a:cubicBezTo>
                  <a:cubicBezTo>
                    <a:pt x="6012" y="20872"/>
                    <a:pt x="20872" y="6012"/>
                    <a:pt x="39202" y="6012"/>
                  </a:cubicBezTo>
                  <a:cubicBezTo>
                    <a:pt x="57532" y="6012"/>
                    <a:pt x="72392" y="20872"/>
                    <a:pt x="72392" y="39202"/>
                  </a:cubicBezTo>
                  <a:close/>
                </a:path>
              </a:pathLst>
            </a:custGeom>
            <a:solidFill>
              <a:srgbClr val="123C74"/>
            </a:solidFill>
            <a:ln w="87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80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7E435639-546F-4DD1-9BB1-4A2E3407BD73}"/>
                </a:ext>
              </a:extLst>
            </p:cNvPr>
            <p:cNvSpPr/>
            <p:nvPr userDrawn="1"/>
          </p:nvSpPr>
          <p:spPr>
            <a:xfrm>
              <a:off x="4816921" y="1780823"/>
              <a:ext cx="69873" cy="69873"/>
            </a:xfrm>
            <a:custGeom>
              <a:avLst/>
              <a:gdLst>
                <a:gd name="connsiteX0" fmla="*/ 72391 w 69873"/>
                <a:gd name="connsiteY0" fmla="*/ 39202 h 69873"/>
                <a:gd name="connsiteX1" fmla="*/ 39202 w 69873"/>
                <a:gd name="connsiteY1" fmla="*/ 72392 h 69873"/>
                <a:gd name="connsiteX2" fmla="*/ 6012 w 69873"/>
                <a:gd name="connsiteY2" fmla="*/ 39202 h 69873"/>
                <a:gd name="connsiteX3" fmla="*/ 39202 w 69873"/>
                <a:gd name="connsiteY3" fmla="*/ 6012 h 69873"/>
                <a:gd name="connsiteX4" fmla="*/ 72391 w 69873"/>
                <a:gd name="connsiteY4" fmla="*/ 39202 h 6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73" h="69873">
                  <a:moveTo>
                    <a:pt x="72391" y="39202"/>
                  </a:moveTo>
                  <a:cubicBezTo>
                    <a:pt x="72391" y="57532"/>
                    <a:pt x="57532" y="72392"/>
                    <a:pt x="39202" y="72392"/>
                  </a:cubicBezTo>
                  <a:cubicBezTo>
                    <a:pt x="20871" y="72392"/>
                    <a:pt x="6012" y="57532"/>
                    <a:pt x="6012" y="39202"/>
                  </a:cubicBezTo>
                  <a:cubicBezTo>
                    <a:pt x="6012" y="20872"/>
                    <a:pt x="20872" y="6012"/>
                    <a:pt x="39202" y="6012"/>
                  </a:cubicBezTo>
                  <a:cubicBezTo>
                    <a:pt x="57532" y="6012"/>
                    <a:pt x="72391" y="20871"/>
                    <a:pt x="72391" y="39202"/>
                  </a:cubicBezTo>
                  <a:close/>
                </a:path>
              </a:pathLst>
            </a:custGeom>
            <a:solidFill>
              <a:srgbClr val="123C74"/>
            </a:solidFill>
            <a:ln w="87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8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075E0EF-1070-45FF-B0FA-0E6DE1AE62B1}"/>
                </a:ext>
              </a:extLst>
            </p:cNvPr>
            <p:cNvSpPr/>
            <p:nvPr userDrawn="1"/>
          </p:nvSpPr>
          <p:spPr>
            <a:xfrm>
              <a:off x="5749728" y="3472635"/>
              <a:ext cx="69873" cy="69873"/>
            </a:xfrm>
            <a:custGeom>
              <a:avLst/>
              <a:gdLst>
                <a:gd name="connsiteX0" fmla="*/ 72392 w 69873"/>
                <a:gd name="connsiteY0" fmla="*/ 39202 h 69873"/>
                <a:gd name="connsiteX1" fmla="*/ 39202 w 69873"/>
                <a:gd name="connsiteY1" fmla="*/ 72392 h 69873"/>
                <a:gd name="connsiteX2" fmla="*/ 6012 w 69873"/>
                <a:gd name="connsiteY2" fmla="*/ 39202 h 69873"/>
                <a:gd name="connsiteX3" fmla="*/ 39202 w 69873"/>
                <a:gd name="connsiteY3" fmla="*/ 6012 h 69873"/>
                <a:gd name="connsiteX4" fmla="*/ 72392 w 69873"/>
                <a:gd name="connsiteY4" fmla="*/ 39202 h 6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73" h="69873">
                  <a:moveTo>
                    <a:pt x="72392" y="39202"/>
                  </a:moveTo>
                  <a:cubicBezTo>
                    <a:pt x="72392" y="57532"/>
                    <a:pt x="57532" y="72392"/>
                    <a:pt x="39202" y="72392"/>
                  </a:cubicBezTo>
                  <a:cubicBezTo>
                    <a:pt x="20872" y="72392"/>
                    <a:pt x="6012" y="57532"/>
                    <a:pt x="6012" y="39202"/>
                  </a:cubicBezTo>
                  <a:cubicBezTo>
                    <a:pt x="6012" y="20871"/>
                    <a:pt x="20872" y="6012"/>
                    <a:pt x="39202" y="6012"/>
                  </a:cubicBezTo>
                  <a:cubicBezTo>
                    <a:pt x="57532" y="6012"/>
                    <a:pt x="72392" y="20872"/>
                    <a:pt x="72392" y="39202"/>
                  </a:cubicBezTo>
                  <a:close/>
                </a:path>
              </a:pathLst>
            </a:custGeom>
            <a:solidFill>
              <a:srgbClr val="123C74"/>
            </a:solidFill>
            <a:ln w="87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80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6181AD09-395F-42A2-B58D-CB715D739587}"/>
                </a:ext>
              </a:extLst>
            </p:cNvPr>
            <p:cNvSpPr/>
            <p:nvPr userDrawn="1"/>
          </p:nvSpPr>
          <p:spPr>
            <a:xfrm>
              <a:off x="6686029" y="3953015"/>
              <a:ext cx="69873" cy="69873"/>
            </a:xfrm>
            <a:custGeom>
              <a:avLst/>
              <a:gdLst>
                <a:gd name="connsiteX0" fmla="*/ 72391 w 69873"/>
                <a:gd name="connsiteY0" fmla="*/ 39202 h 69873"/>
                <a:gd name="connsiteX1" fmla="*/ 39202 w 69873"/>
                <a:gd name="connsiteY1" fmla="*/ 72392 h 69873"/>
                <a:gd name="connsiteX2" fmla="*/ 6012 w 69873"/>
                <a:gd name="connsiteY2" fmla="*/ 39202 h 69873"/>
                <a:gd name="connsiteX3" fmla="*/ 39202 w 69873"/>
                <a:gd name="connsiteY3" fmla="*/ 6012 h 69873"/>
                <a:gd name="connsiteX4" fmla="*/ 72391 w 69873"/>
                <a:gd name="connsiteY4" fmla="*/ 39202 h 69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873" h="69873">
                  <a:moveTo>
                    <a:pt x="72391" y="39202"/>
                  </a:moveTo>
                  <a:cubicBezTo>
                    <a:pt x="72391" y="57532"/>
                    <a:pt x="57532" y="72392"/>
                    <a:pt x="39202" y="72392"/>
                  </a:cubicBezTo>
                  <a:cubicBezTo>
                    <a:pt x="20871" y="72392"/>
                    <a:pt x="6012" y="57532"/>
                    <a:pt x="6012" y="39202"/>
                  </a:cubicBezTo>
                  <a:cubicBezTo>
                    <a:pt x="6012" y="20871"/>
                    <a:pt x="20871" y="6012"/>
                    <a:pt x="39202" y="6012"/>
                  </a:cubicBezTo>
                  <a:cubicBezTo>
                    <a:pt x="57532" y="6012"/>
                    <a:pt x="72391" y="20872"/>
                    <a:pt x="72391" y="39202"/>
                  </a:cubicBezTo>
                  <a:close/>
                </a:path>
              </a:pathLst>
            </a:custGeom>
            <a:solidFill>
              <a:srgbClr val="123C74"/>
            </a:solidFill>
            <a:ln w="87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80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875B9213-E818-4403-89D9-5939B076388C}"/>
                </a:ext>
              </a:extLst>
            </p:cNvPr>
            <p:cNvSpPr/>
            <p:nvPr userDrawn="1"/>
          </p:nvSpPr>
          <p:spPr>
            <a:xfrm>
              <a:off x="4968022" y="1186025"/>
              <a:ext cx="2480499" cy="3083167"/>
            </a:xfrm>
            <a:custGeom>
              <a:avLst/>
              <a:gdLst>
                <a:gd name="connsiteX0" fmla="*/ 6012 w 2480499"/>
                <a:gd name="connsiteY0" fmla="*/ 1655899 h 3083167"/>
                <a:gd name="connsiteX1" fmla="*/ 2475157 w 2480499"/>
                <a:gd name="connsiteY1" fmla="*/ 3081319 h 3083167"/>
                <a:gd name="connsiteX2" fmla="*/ 2475157 w 2480499"/>
                <a:gd name="connsiteY2" fmla="*/ 9506 h 3083167"/>
                <a:gd name="connsiteX3" fmla="*/ 958034 w 2480499"/>
                <a:gd name="connsiteY3" fmla="*/ 6012 h 3083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80499" h="3083167">
                  <a:moveTo>
                    <a:pt x="6012" y="1655899"/>
                  </a:moveTo>
                  <a:lnTo>
                    <a:pt x="2475157" y="3081319"/>
                  </a:lnTo>
                  <a:lnTo>
                    <a:pt x="2475157" y="9506"/>
                  </a:lnTo>
                  <a:lnTo>
                    <a:pt x="958034" y="6012"/>
                  </a:lnTo>
                  <a:close/>
                </a:path>
              </a:pathLst>
            </a:custGeom>
            <a:solidFill>
              <a:srgbClr val="123C74"/>
            </a:solidFill>
            <a:ln w="8742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91872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>
            <a:extLst>
              <a:ext uri="{FF2B5EF4-FFF2-40B4-BE49-F238E27FC236}">
                <a16:creationId xmlns:a16="http://schemas.microsoft.com/office/drawing/2014/main" id="{ABAFE38E-E3C6-4CFD-B4EE-A79E1EE7F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619" y="0"/>
            <a:ext cx="799024" cy="25200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59417242-27D2-45B7-9C59-E859F408BCF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481" y="3009668"/>
            <a:ext cx="1440000" cy="93245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F92B5F61-73DB-49AF-82B8-CA5569D7E2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619" y="4338000"/>
            <a:ext cx="799024" cy="25200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D9E2A06F-8C09-467C-A016-9379CFCFD83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77310" y="4126093"/>
            <a:ext cx="3312508" cy="832768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2019 </a:t>
            </a:r>
            <a:r>
              <a:rPr lang="ko-KR" altLang="en-US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코리아 </a:t>
            </a:r>
            <a:r>
              <a:rPr lang="ko-KR" altLang="en-US" sz="1600" dirty="0" err="1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핀테크위크</a:t>
            </a:r>
            <a:r>
              <a:rPr lang="ko-KR" altLang="en-US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@ DDP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9. MAY . 2019</a:t>
            </a:r>
            <a:endParaRPr lang="ko-KR" altLang="en-US" sz="1600" dirty="0">
              <a:solidFill>
                <a:srgbClr val="0F3B6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2A07342-7E4D-4538-9106-374A38AF14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77311" y="2868795"/>
            <a:ext cx="3874477" cy="112041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0F3B6F"/>
                </a:solidFill>
                <a:latin typeface="HelveticaNeueLT Pro 95 Blk" panose="020B0904020202020204" pitchFamily="34" charset="0"/>
                <a:ea typeface="SpoqaHanSans-Bold" panose="020B0800000000000000" pitchFamily="50" charset="-127"/>
              </a:defRPr>
            </a:lvl1pPr>
          </a:lstStyle>
          <a:p>
            <a:r>
              <a:rPr lang="en-US" altLang="ko-KR" dirty="0"/>
              <a:t>EXHIBITION PROPOSAL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8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D63EF79B-283B-4367-9280-3ED89C8C2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0771"/>
            <a:ext cx="3060000" cy="6868771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46DA9049-D30C-4D5B-BDAC-B439C0BCE3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975" y="3047382"/>
            <a:ext cx="1162050" cy="7524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1A142A2-57FE-49DC-9EB3-A96A969FF3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13" y="2303203"/>
            <a:ext cx="6581420" cy="1120410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rgbClr val="0F3B6F"/>
                </a:solidFill>
                <a:latin typeface="HelveticaNeueLT Pro 95 Blk" panose="020B0904020202020204" pitchFamily="34" charset="0"/>
                <a:ea typeface="SpoqaHanSans-Bold" panose="020B0800000000000000" pitchFamily="50" charset="-127"/>
              </a:defRPr>
            </a:lvl1pPr>
          </a:lstStyle>
          <a:p>
            <a:r>
              <a:rPr lang="en-US" dirty="0"/>
              <a:t>Sample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B7DFF99-C666-4F07-BF62-F1D74B00A50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12" y="3502363"/>
            <a:ext cx="3312508" cy="832768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홈 </a:t>
            </a:r>
            <a:r>
              <a:rPr lang="en-US" altLang="ko-KR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– </a:t>
            </a:r>
            <a:r>
              <a:rPr lang="ko-KR" altLang="en-US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레이아웃 </a:t>
            </a:r>
            <a:r>
              <a:rPr lang="en-US" altLang="ko-KR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–</a:t>
            </a:r>
            <a:r>
              <a:rPr lang="ko-KR" altLang="en-US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원하는 슬라이드 선택</a:t>
            </a:r>
          </a:p>
        </p:txBody>
      </p:sp>
    </p:spTree>
    <p:extLst>
      <p:ext uri="{BB962C8B-B14F-4D97-AF65-F5344CB8AC3E}">
        <p14:creationId xmlns:p14="http://schemas.microsoft.com/office/powerpoint/2010/main" val="180249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46DA9049-D30C-4D5B-BDAC-B439C0BCE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975" y="3047382"/>
            <a:ext cx="1162050" cy="752475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6171B3BA-FAD4-42C1-A886-E0477942E9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332881"/>
            <a:ext cx="2324100" cy="4181475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F9936B19-9FD8-47E1-926F-CA7FC5A8013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977" y="2962688"/>
            <a:ext cx="1247775" cy="80962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00200865-F08F-4BE0-9F0F-E1C8D00081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91254" y="4342781"/>
            <a:ext cx="19050" cy="11715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098C42C-D46A-49A3-941C-4A023A2146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8003" y="2817636"/>
            <a:ext cx="3903785" cy="117157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rgbClr val="0F3B6F"/>
                </a:solidFill>
                <a:latin typeface="HelveticaNeueLT Pro 95 Blk" panose="020B0904020202020204" pitchFamily="34" charset="0"/>
                <a:ea typeface="SpoqaHanSans-Bold" panose="020B0800000000000000" pitchFamily="50" charset="-127"/>
              </a:defRPr>
            </a:lvl1pPr>
          </a:lstStyle>
          <a:p>
            <a:r>
              <a:rPr lang="en-US" altLang="ko-KR" dirty="0"/>
              <a:t>EXHIBITION PROPOSAL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14A9B3A-87CB-48E1-B4F6-F7EB086E74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10304" y="4466062"/>
            <a:ext cx="3312508" cy="832768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latin typeface="SpoqaHanSans-Regular" panose="020B0500000000000000" pitchFamily="50" charset="-127"/>
                <a:ea typeface="SpoqaHanSans-Regular" panose="020B0500000000000000" pitchFamily="50" charset="-127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2019 </a:t>
            </a:r>
            <a:r>
              <a:rPr lang="ko-KR" altLang="en-US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코리아 </a:t>
            </a:r>
            <a:r>
              <a:rPr lang="ko-KR" altLang="en-US" sz="1600" dirty="0" err="1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핀테크위크</a:t>
            </a:r>
            <a:r>
              <a:rPr lang="ko-KR" altLang="en-US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 </a:t>
            </a:r>
            <a:r>
              <a:rPr lang="en-US" altLang="ko-KR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@ DDP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F3B6F"/>
                </a:solidFill>
                <a:latin typeface="Noto Sans KR Light" panose="020B0300000000000000" pitchFamily="34" charset="-127"/>
                <a:ea typeface="Noto Sans KR Light" panose="020B0300000000000000" pitchFamily="34" charset="-127"/>
              </a:rPr>
              <a:t>9. MAY . 2019</a:t>
            </a:r>
            <a:endParaRPr lang="ko-KR" altLang="en-US" sz="1600" dirty="0">
              <a:solidFill>
                <a:srgbClr val="0F3B6F"/>
              </a:solidFill>
              <a:latin typeface="Noto Sans KR Light" panose="020B0300000000000000" pitchFamily="34" charset="-127"/>
              <a:ea typeface="Noto Sans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132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45.svg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8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8" r:id="rId2"/>
    <p:sldLayoutId id="2147483700" r:id="rId3"/>
    <p:sldLayoutId id="2147483701" r:id="rId4"/>
    <p:sldLayoutId id="2147483672" r:id="rId5"/>
    <p:sldLayoutId id="2147483680" r:id="rId6"/>
    <p:sldLayoutId id="2147483661" r:id="rId7"/>
    <p:sldLayoutId id="2147483676" r:id="rId8"/>
    <p:sldLayoutId id="2147483677" r:id="rId9"/>
    <p:sldLayoutId id="2147483679" r:id="rId10"/>
    <p:sldLayoutId id="2147483706" r:id="rId11"/>
    <p:sldLayoutId id="2147483709" r:id="rId12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3E3CC3D-C09A-4FC3-B3B9-8ED27F35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A68C5C-C70F-4B65-8E32-C2EA8B981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27E32E-6BC6-437B-A565-3329CB9CD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43300" y="635635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&lt;#&gt;</a:t>
            </a:r>
            <a:endParaRPr lang="ko-KR" altLang="en-US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76B74A02-6E95-4287-AAFE-80FBDB3E830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97676" y="6356350"/>
            <a:ext cx="717674" cy="370412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7030F2E2-05DD-4555-9D5D-1D1F530CB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52" y="6377812"/>
            <a:ext cx="25746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1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1" r:id="rId2"/>
    <p:sldLayoutId id="2147483684" r:id="rId3"/>
    <p:sldLayoutId id="2147483704" r:id="rId4"/>
    <p:sldLayoutId id="2147483685" r:id="rId5"/>
    <p:sldLayoutId id="2147483703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708" r:id="rId18"/>
  </p:sldLayoutIdLst>
  <p:hf hdr="0" ft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poqaHanSans-Bold" panose="020B0800000000000000" pitchFamily="50" charset="-127"/>
          <a:ea typeface="SpoqaHanSans-Bold" panose="020B0800000000000000" pitchFamily="50" charset="-127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poqaHanSans-Bold" panose="020B0800000000000000" pitchFamily="50" charset="-127"/>
          <a:ea typeface="SpoqaHanSans-Bold" panose="020B0800000000000000" pitchFamily="50" charset="-127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poqaHanSans-Regular" panose="020B0500000000000000" pitchFamily="50" charset="-127"/>
          <a:ea typeface="SpoqaHanSans-Regular" panose="020B0500000000000000" pitchFamily="50" charset="-127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poqaHanSans-Light" panose="020B0300000000000000" pitchFamily="50" charset="-127"/>
          <a:ea typeface="SpoqaHanSans-Light" panose="020B0300000000000000" pitchFamily="50" charset="-127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poqaHanSans-Thin" panose="020B0200000000000000" pitchFamily="50" charset="-127"/>
          <a:ea typeface="SpoqaHanSans-Thin" panose="020B0200000000000000" pitchFamily="50" charset="-127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hare.streamlit.io/plibi/webservice/app.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D3218-F8DA-4F8F-9253-3BA161D99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9221" y="2469769"/>
            <a:ext cx="6966859" cy="731703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b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</a:br>
            <a:b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</a:br>
            <a:r>
              <a:rPr lang="ko-KR" altLang="en-US" sz="40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영화 장르별 핵심 키워드 추출</a:t>
            </a:r>
            <a:endParaRPr lang="ko-KR" altLang="en-US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8B89-0B7C-6AFF-09A5-677B8DFB23EF}"/>
              </a:ext>
            </a:extLst>
          </p:cNvPr>
          <p:cNvSpPr/>
          <p:nvPr/>
        </p:nvSpPr>
        <p:spPr>
          <a:xfrm>
            <a:off x="609606" y="5096292"/>
            <a:ext cx="2555631" cy="5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3863636-81DA-B303-BA47-1636E4F4A136}"/>
              </a:ext>
            </a:extLst>
          </p:cNvPr>
          <p:cNvSpPr txBox="1">
            <a:spLocks/>
          </p:cNvSpPr>
          <p:nvPr/>
        </p:nvSpPr>
        <p:spPr>
          <a:xfrm>
            <a:off x="609606" y="4388231"/>
            <a:ext cx="6966859" cy="13795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2500" lnSpcReduction="20000"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300"/>
              </a:spcAft>
            </a:pP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sz="3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조 </a:t>
            </a:r>
            <a:r>
              <a:rPr lang="en-US" altLang="ko-KR" sz="3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3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예</a:t>
            </a:r>
            <a:r>
              <a:rPr lang="en-US" altLang="ko-KR" sz="3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r>
              <a:rPr lang="ko-KR" altLang="en-US" sz="3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32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강박김</a:t>
            </a:r>
            <a:r>
              <a:rPr lang="en-US" altLang="ko-KR" sz="32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b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27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서비스 산업 데이터를 활용 빅데이터 분석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811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8B89-0B7C-6AFF-09A5-677B8DFB23EF}"/>
              </a:ext>
            </a:extLst>
          </p:cNvPr>
          <p:cNvSpPr/>
          <p:nvPr/>
        </p:nvSpPr>
        <p:spPr>
          <a:xfrm>
            <a:off x="549645" y="4961381"/>
            <a:ext cx="2555631" cy="5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88D070C-E2D9-AF84-957C-A589A2A74C7A}"/>
              </a:ext>
            </a:extLst>
          </p:cNvPr>
          <p:cNvSpPr txBox="1">
            <a:spLocks/>
          </p:cNvSpPr>
          <p:nvPr/>
        </p:nvSpPr>
        <p:spPr>
          <a:xfrm>
            <a:off x="1702331" y="3134299"/>
            <a:ext cx="3899572" cy="5894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2.</a:t>
            </a:r>
            <a:r>
              <a:rPr lang="ko-KR" altLang="en-US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프로젝트 수행 과정</a:t>
            </a:r>
          </a:p>
        </p:txBody>
      </p:sp>
    </p:spTree>
    <p:extLst>
      <p:ext uri="{BB962C8B-B14F-4D97-AF65-F5344CB8AC3E}">
        <p14:creationId xmlns:p14="http://schemas.microsoft.com/office/powerpoint/2010/main" val="325867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5C66846C-1E2E-4601-BB55-9030E948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7" y="492126"/>
            <a:ext cx="7707313" cy="476251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2-1)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수행 과정</a:t>
            </a:r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다이어그램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B21BA-C074-589A-B1EF-C7CA115A10D1}"/>
              </a:ext>
            </a:extLst>
          </p:cNvPr>
          <p:cNvSpPr txBox="1"/>
          <p:nvPr/>
        </p:nvSpPr>
        <p:spPr>
          <a:xfrm>
            <a:off x="515815" y="14067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FCACA4-55AC-66F4-B4BA-45C775111A3A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A6EC24-7642-DF46-5728-8B7E179CDD1B}"/>
              </a:ext>
            </a:extLst>
          </p:cNvPr>
          <p:cNvSpPr txBox="1"/>
          <p:nvPr/>
        </p:nvSpPr>
        <p:spPr>
          <a:xfrm>
            <a:off x="8979877" y="526366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40E895-99C0-FC9A-C90F-085B69E81093}"/>
              </a:ext>
            </a:extLst>
          </p:cNvPr>
          <p:cNvSpPr txBox="1"/>
          <p:nvPr/>
        </p:nvSpPr>
        <p:spPr>
          <a:xfrm>
            <a:off x="2250831" y="65766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72C90F-7952-0927-A316-D9FA9C7B3630}"/>
              </a:ext>
            </a:extLst>
          </p:cNvPr>
          <p:cNvSpPr txBox="1"/>
          <p:nvPr/>
        </p:nvSpPr>
        <p:spPr>
          <a:xfrm>
            <a:off x="2016369" y="6553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F1D845-4AFE-1E96-C0E0-DCAEE2763A12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973DC7C-7503-9B0E-8660-C1106080C142}"/>
              </a:ext>
            </a:extLst>
          </p:cNvPr>
          <p:cNvGrpSpPr/>
          <p:nvPr/>
        </p:nvGrpSpPr>
        <p:grpSpPr>
          <a:xfrm>
            <a:off x="1337503" y="1470183"/>
            <a:ext cx="6289620" cy="4743048"/>
            <a:chOff x="803194" y="1077952"/>
            <a:chExt cx="7475839" cy="563758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29076B5-AA88-305B-CD8A-F1D97549BE36}"/>
                </a:ext>
              </a:extLst>
            </p:cNvPr>
            <p:cNvSpPr/>
            <p:nvPr/>
          </p:nvSpPr>
          <p:spPr>
            <a:xfrm>
              <a:off x="803194" y="2898615"/>
              <a:ext cx="7475839" cy="3178316"/>
            </a:xfrm>
            <a:prstGeom prst="rect">
              <a:avLst/>
            </a:prstGeom>
            <a:noFill/>
            <a:ln w="19050">
              <a:solidFill>
                <a:srgbClr val="123C74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E0F91AC-E8E6-82AB-A23B-F4BA0AA4DD44}"/>
                </a:ext>
              </a:extLst>
            </p:cNvPr>
            <p:cNvSpPr/>
            <p:nvPr/>
          </p:nvSpPr>
          <p:spPr>
            <a:xfrm>
              <a:off x="2953672" y="1077952"/>
              <a:ext cx="3372398" cy="517091"/>
            </a:xfrm>
            <a:prstGeom prst="rect">
              <a:avLst/>
            </a:prstGeom>
            <a:solidFill>
              <a:srgbClr val="123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 수집 및 탐색</a:t>
              </a:r>
              <a:endParaRPr kumimoji="1" lang="ko-Kore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4D8AABE-F208-5FF8-22B0-9CB5E2C8FE75}"/>
                </a:ext>
              </a:extLst>
            </p:cNvPr>
            <p:cNvSpPr/>
            <p:nvPr/>
          </p:nvSpPr>
          <p:spPr>
            <a:xfrm>
              <a:off x="2953842" y="1829929"/>
              <a:ext cx="3372248" cy="517091"/>
            </a:xfrm>
            <a:prstGeom prst="rect">
              <a:avLst/>
            </a:prstGeom>
            <a:solidFill>
              <a:srgbClr val="123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 전처리</a:t>
              </a:r>
              <a:endParaRPr kumimoji="1" lang="ko-Kore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F72B30-8F89-6DCD-8AF4-3731914A69FE}"/>
                </a:ext>
              </a:extLst>
            </p:cNvPr>
            <p:cNvSpPr/>
            <p:nvPr/>
          </p:nvSpPr>
          <p:spPr>
            <a:xfrm>
              <a:off x="2650341" y="3279130"/>
              <a:ext cx="3979060" cy="631532"/>
            </a:xfrm>
            <a:prstGeom prst="rect">
              <a:avLst/>
            </a:prstGeom>
            <a:solidFill>
              <a:srgbClr val="108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Keyword </a:t>
              </a:r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후보군 추출</a:t>
              </a:r>
              <a:endParaRPr kumimoji="1" lang="ko-Kore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12F1D81-E901-26DE-3DBB-93573B9698D8}"/>
                </a:ext>
              </a:extLst>
            </p:cNvPr>
            <p:cNvSpPr/>
            <p:nvPr/>
          </p:nvSpPr>
          <p:spPr>
            <a:xfrm>
              <a:off x="4965241" y="5202337"/>
              <a:ext cx="3041942" cy="476567"/>
            </a:xfrm>
            <a:prstGeom prst="rect">
              <a:avLst/>
            </a:prstGeom>
            <a:solidFill>
              <a:srgbClr val="108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Keyword </a:t>
              </a:r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비중</a:t>
              </a:r>
              <a:endParaRPr kumimoji="1" lang="en-US" altLang="ko-KR" sz="1600" b="1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076A155-6CEC-1608-6613-7F1A79A37B7A}"/>
                </a:ext>
              </a:extLst>
            </p:cNvPr>
            <p:cNvSpPr/>
            <p:nvPr/>
          </p:nvSpPr>
          <p:spPr>
            <a:xfrm>
              <a:off x="1136817" y="5202336"/>
              <a:ext cx="3168000" cy="476569"/>
            </a:xfrm>
            <a:prstGeom prst="rect">
              <a:avLst/>
            </a:prstGeom>
            <a:solidFill>
              <a:srgbClr val="108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Keyword </a:t>
              </a:r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유사 단어</a:t>
              </a:r>
              <a:endParaRPr kumimoji="1" lang="en-US" altLang="ko-KR" sz="1600" b="1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0A34DB3-C2AC-781E-C8F0-E436A2DA6E8A}"/>
                </a:ext>
              </a:extLst>
            </p:cNvPr>
            <p:cNvSpPr/>
            <p:nvPr/>
          </p:nvSpPr>
          <p:spPr>
            <a:xfrm>
              <a:off x="2953672" y="6198219"/>
              <a:ext cx="3372398" cy="517317"/>
            </a:xfrm>
            <a:prstGeom prst="rect">
              <a:avLst/>
            </a:prstGeom>
            <a:solidFill>
              <a:srgbClr val="123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최종 </a:t>
              </a:r>
              <a:r>
                <a:rPr kumimoji="1" lang="en-US" altLang="ko-KR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Keyword </a:t>
              </a:r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결과</a:t>
              </a:r>
              <a:endParaRPr kumimoji="1" lang="ko-Kore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1B00865-1B2A-CD0E-5B68-1B8C344AAB5F}"/>
                </a:ext>
              </a:extLst>
            </p:cNvPr>
            <p:cNvSpPr/>
            <p:nvPr/>
          </p:nvSpPr>
          <p:spPr>
            <a:xfrm>
              <a:off x="3621892" y="2591431"/>
              <a:ext cx="2035958" cy="517091"/>
            </a:xfrm>
            <a:prstGeom prst="rect">
              <a:avLst/>
            </a:prstGeom>
            <a:solidFill>
              <a:srgbClr val="123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키워드 추출</a:t>
              </a:r>
              <a:endParaRPr kumimoji="1" lang="ko-Kore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08C4082-468F-FC7E-17F1-14846AA6EE26}"/>
                </a:ext>
              </a:extLst>
            </p:cNvPr>
            <p:cNvSpPr/>
            <p:nvPr/>
          </p:nvSpPr>
          <p:spPr>
            <a:xfrm>
              <a:off x="2953673" y="4204552"/>
              <a:ext cx="3372396" cy="519315"/>
            </a:xfrm>
            <a:prstGeom prst="rect">
              <a:avLst/>
            </a:prstGeom>
            <a:solidFill>
              <a:srgbClr val="108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최종 </a:t>
              </a:r>
              <a:r>
                <a:rPr kumimoji="1" lang="en-US" altLang="ko-Kore-KR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Keyword</a:t>
              </a:r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추출</a:t>
              </a:r>
              <a:endParaRPr kumimoji="1" lang="ko-Kore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B6E53DB-A0DE-C186-00C1-6A6E77EF637D}"/>
                </a:ext>
              </a:extLst>
            </p:cNvPr>
            <p:cNvCxnSpPr>
              <a:cxnSpLocks/>
              <a:stCxn id="2" idx="2"/>
              <a:endCxn id="13" idx="0"/>
            </p:cNvCxnSpPr>
            <p:nvPr/>
          </p:nvCxnSpPr>
          <p:spPr>
            <a:xfrm>
              <a:off x="4639871" y="1615426"/>
              <a:ext cx="95" cy="194121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BF73CD5-6601-9F23-D810-EA9710624E2A}"/>
                </a:ext>
              </a:extLst>
            </p:cNvPr>
            <p:cNvCxnSpPr>
              <a:cxnSpLocks/>
              <a:stCxn id="13" idx="2"/>
              <a:endCxn id="23" idx="0"/>
            </p:cNvCxnSpPr>
            <p:nvPr/>
          </p:nvCxnSpPr>
          <p:spPr>
            <a:xfrm flipH="1">
              <a:off x="4639871" y="2368229"/>
              <a:ext cx="95" cy="201993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DA814BA2-5903-57ED-8008-E2E6F0633C68}"/>
                </a:ext>
              </a:extLst>
            </p:cNvPr>
            <p:cNvCxnSpPr>
              <a:cxnSpLocks/>
            </p:cNvCxnSpPr>
            <p:nvPr/>
          </p:nvCxnSpPr>
          <p:spPr>
            <a:xfrm>
              <a:off x="4639871" y="3943467"/>
              <a:ext cx="0" cy="23535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꺾인 연결선[E] 51">
              <a:extLst>
                <a:ext uri="{FF2B5EF4-FFF2-40B4-BE49-F238E27FC236}">
                  <a16:creationId xmlns:a16="http://schemas.microsoft.com/office/drawing/2014/main" id="{AC2E48E2-12AA-8AB7-4FF6-02386DAD1A65}"/>
                </a:ext>
              </a:extLst>
            </p:cNvPr>
            <p:cNvCxnSpPr>
              <a:cxnSpLocks/>
              <a:stCxn id="24" idx="2"/>
              <a:endCxn id="21" idx="0"/>
            </p:cNvCxnSpPr>
            <p:nvPr/>
          </p:nvCxnSpPr>
          <p:spPr>
            <a:xfrm rot="5400000">
              <a:off x="3441110" y="4003574"/>
              <a:ext cx="478469" cy="1919054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꺾인 연결선[E] 53">
              <a:extLst>
                <a:ext uri="{FF2B5EF4-FFF2-40B4-BE49-F238E27FC236}">
                  <a16:creationId xmlns:a16="http://schemas.microsoft.com/office/drawing/2014/main" id="{C2448564-FDC9-C61A-3DF1-C2B7D9902545}"/>
                </a:ext>
              </a:extLst>
            </p:cNvPr>
            <p:cNvCxnSpPr>
              <a:cxnSpLocks/>
              <a:stCxn id="24" idx="2"/>
              <a:endCxn id="16" idx="0"/>
            </p:cNvCxnSpPr>
            <p:nvPr/>
          </p:nvCxnSpPr>
          <p:spPr>
            <a:xfrm rot="16200000" flipH="1">
              <a:off x="5323806" y="4039931"/>
              <a:ext cx="478470" cy="1846341"/>
            </a:xfrm>
            <a:prstGeom prst="bentConnector3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꺾인 연결선[E] 55">
              <a:extLst>
                <a:ext uri="{FF2B5EF4-FFF2-40B4-BE49-F238E27FC236}">
                  <a16:creationId xmlns:a16="http://schemas.microsoft.com/office/drawing/2014/main" id="{43846B95-B8D5-6D8A-81B5-664256BD6BE5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rot="16200000" flipH="1">
              <a:off x="3420687" y="4979035"/>
              <a:ext cx="519314" cy="1919054"/>
            </a:xfrm>
            <a:prstGeom prst="bentConnector3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꺾인 연결선[E] 65">
              <a:extLst>
                <a:ext uri="{FF2B5EF4-FFF2-40B4-BE49-F238E27FC236}">
                  <a16:creationId xmlns:a16="http://schemas.microsoft.com/office/drawing/2014/main" id="{11040F06-935F-6E14-087F-D458C5F2D239}"/>
                </a:ext>
              </a:extLst>
            </p:cNvPr>
            <p:cNvCxnSpPr>
              <a:cxnSpLocks/>
              <a:stCxn id="16" idx="2"/>
              <a:endCxn id="22" idx="0"/>
            </p:cNvCxnSpPr>
            <p:nvPr/>
          </p:nvCxnSpPr>
          <p:spPr>
            <a:xfrm rot="5400000">
              <a:off x="5303385" y="5015391"/>
              <a:ext cx="519315" cy="184634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98C2F023-2C71-C806-8330-68156663AF01}"/>
              </a:ext>
            </a:extLst>
          </p:cNvPr>
          <p:cNvSpPr txBox="1"/>
          <p:nvPr/>
        </p:nvSpPr>
        <p:spPr>
          <a:xfrm>
            <a:off x="3101547" y="218714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15650D-DCBA-C834-8F87-560A26CC52AD}"/>
              </a:ext>
            </a:extLst>
          </p:cNvPr>
          <p:cNvSpPr txBox="1"/>
          <p:nvPr/>
        </p:nvSpPr>
        <p:spPr>
          <a:xfrm>
            <a:off x="2940908" y="217478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3936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2-2)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 수집 및 탐색 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8F296-DD69-BFC8-E98C-026C5DEC64CA}"/>
              </a:ext>
            </a:extLst>
          </p:cNvPr>
          <p:cNvSpPr txBox="1"/>
          <p:nvPr/>
        </p:nvSpPr>
        <p:spPr>
          <a:xfrm>
            <a:off x="212651" y="16161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FFF68-AC5D-7FA1-5D30-B3981C93B0D6}"/>
              </a:ext>
            </a:extLst>
          </p:cNvPr>
          <p:cNvSpPr txBox="1"/>
          <p:nvPr/>
        </p:nvSpPr>
        <p:spPr>
          <a:xfrm>
            <a:off x="6496493" y="431681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B258907-26FC-9017-2308-07A887D86889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맑은 고딕" panose="020B0503020000020004" pitchFamily="50" charset="-127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수집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782773-9F87-36EB-96CB-8E8C3DE90866}"/>
              </a:ext>
            </a:extLst>
          </p:cNvPr>
          <p:cNvGrpSpPr/>
          <p:nvPr/>
        </p:nvGrpSpPr>
        <p:grpSpPr>
          <a:xfrm>
            <a:off x="962195" y="4035666"/>
            <a:ext cx="3518116" cy="2896097"/>
            <a:chOff x="976975" y="3469781"/>
            <a:chExt cx="3518116" cy="28960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35E035C-FB5E-E503-33E8-B6EA555104BE}"/>
                </a:ext>
              </a:extLst>
            </p:cNvPr>
            <p:cNvSpPr txBox="1"/>
            <p:nvPr/>
          </p:nvSpPr>
          <p:spPr>
            <a:xfrm>
              <a:off x="976975" y="3469781"/>
              <a:ext cx="3518116" cy="2896097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많은 양</a:t>
              </a:r>
              <a:r>
                <a:rPr kumimoji="1" lang="ko-KR" altLang="en-US" sz="16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의 </a:t>
              </a:r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리뷰 데이터</a:t>
              </a:r>
              <a:r>
                <a:rPr kumimoji="1" lang="ko-KR" altLang="en-US" sz="16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필요</a:t>
              </a:r>
              <a:endPara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buFont typeface="+mj-lt"/>
                <a:buAutoNum type="arabicPeriod"/>
              </a:pPr>
              <a:endPara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buFont typeface="+mj-lt"/>
                <a:buAutoNum type="arabicPeriod"/>
              </a:pPr>
              <a:endPara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buFont typeface="+mj-lt"/>
                <a:buAutoNum type="arabicPeriod"/>
              </a:pPr>
              <a:endPara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buFont typeface="+mj-lt"/>
                <a:buAutoNum type="arabicPeriod"/>
              </a:pPr>
              <a:endPara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kumimoji="1" lang="ko-KR" altLang="en-US" sz="16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장르별 정렬</a:t>
              </a:r>
              <a:r>
                <a:rPr kumimoji="1" lang="ko-KR" altLang="en-US" sz="16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가능</a:t>
              </a:r>
              <a:endPara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2F37043-E5F1-9241-0468-98B60D7FD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8992" y="3971350"/>
              <a:ext cx="1131017" cy="365667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87BEA8B4-55F6-02CA-772A-7B96CADD8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6033" y="3948977"/>
              <a:ext cx="1495635" cy="4211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BE5FBB3-5A1B-5A13-9430-4718E13E6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8992" y="5137772"/>
              <a:ext cx="1131017" cy="36566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864130B8-5362-4128-CE60-F8645E362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8143" y="5137772"/>
              <a:ext cx="1371414" cy="384345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96CAAA89-3F60-ED8A-56E4-D2CC606D4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492" y="4879801"/>
            <a:ext cx="1823720" cy="589623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6199AE89-0568-4FF2-61BE-521EE3AAA825}"/>
              </a:ext>
            </a:extLst>
          </p:cNvPr>
          <p:cNvGrpSpPr/>
          <p:nvPr/>
        </p:nvGrpSpPr>
        <p:grpSpPr>
          <a:xfrm>
            <a:off x="2177029" y="1466383"/>
            <a:ext cx="4513087" cy="2249846"/>
            <a:chOff x="2177029" y="1617793"/>
            <a:chExt cx="4513087" cy="224984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E07421-FCDA-856C-4E2C-2C27331F1C7E}"/>
                </a:ext>
              </a:extLst>
            </p:cNvPr>
            <p:cNvSpPr/>
            <p:nvPr/>
          </p:nvSpPr>
          <p:spPr>
            <a:xfrm>
              <a:off x="2427064" y="2119671"/>
              <a:ext cx="4071013" cy="1646351"/>
            </a:xfrm>
            <a:prstGeom prst="rect">
              <a:avLst/>
            </a:prstGeom>
            <a:solidFill>
              <a:schemeClr val="accent5">
                <a:alpha val="3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6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DCAC775-F486-E68D-0BCB-21FE1D550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3661" y="3029922"/>
              <a:ext cx="1080577" cy="49307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23F1E32-2611-ED81-C780-EB08AB51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7667" y="3066882"/>
              <a:ext cx="1495634" cy="41915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1BE898-6F93-381B-4B83-5A0E87F65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694" y="2343370"/>
              <a:ext cx="1657581" cy="46679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83A882E-731F-F26B-9E01-0520648B3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1253" y="2360773"/>
              <a:ext cx="1305394" cy="422044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0EAD9DA-D68F-226E-F31E-AE3E3F5A4615}"/>
                </a:ext>
              </a:extLst>
            </p:cNvPr>
            <p:cNvSpPr/>
            <p:nvPr/>
          </p:nvSpPr>
          <p:spPr>
            <a:xfrm>
              <a:off x="2177029" y="1959597"/>
              <a:ext cx="4513087" cy="1908042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3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ore-KR" alt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A7E5376-7C0D-EFF3-1D87-1C76DCBD7365}"/>
                </a:ext>
              </a:extLst>
            </p:cNvPr>
            <p:cNvSpPr/>
            <p:nvPr/>
          </p:nvSpPr>
          <p:spPr>
            <a:xfrm>
              <a:off x="3507361" y="1617793"/>
              <a:ext cx="1882474" cy="470083"/>
            </a:xfrm>
            <a:prstGeom prst="rect">
              <a:avLst/>
            </a:prstGeom>
            <a:solidFill>
              <a:srgbClr val="108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영화 정보 서비스</a:t>
              </a:r>
              <a:endParaRPr 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</p:grpSp>
      <p:sp>
        <p:nvSpPr>
          <p:cNvPr id="24" name="화살표: 톱니 모양의 오른쪽 23">
            <a:extLst>
              <a:ext uri="{FF2B5EF4-FFF2-40B4-BE49-F238E27FC236}">
                <a16:creationId xmlns:a16="http://schemas.microsoft.com/office/drawing/2014/main" id="{43E95049-5C35-0855-A7B7-6AD6D23899FA}"/>
              </a:ext>
            </a:extLst>
          </p:cNvPr>
          <p:cNvSpPr/>
          <p:nvPr/>
        </p:nvSpPr>
        <p:spPr>
          <a:xfrm>
            <a:off x="5207400" y="5010267"/>
            <a:ext cx="687003" cy="328689"/>
          </a:xfrm>
          <a:prstGeom prst="notchedRightArrow">
            <a:avLst/>
          </a:prstGeom>
          <a:solidFill>
            <a:srgbClr val="180BC6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0B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60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2-2)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 수집 및 탐색 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B8F296-DD69-BFC8-E98C-026C5DEC64CA}"/>
              </a:ext>
            </a:extLst>
          </p:cNvPr>
          <p:cNvSpPr txBox="1"/>
          <p:nvPr/>
        </p:nvSpPr>
        <p:spPr>
          <a:xfrm>
            <a:off x="212651" y="16161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FFF68-AC5D-7FA1-5D30-B3981C93B0D6}"/>
              </a:ext>
            </a:extLst>
          </p:cNvPr>
          <p:cNvSpPr txBox="1"/>
          <p:nvPr/>
        </p:nvSpPr>
        <p:spPr>
          <a:xfrm>
            <a:off x="6496493" y="431681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79C8269-6EA6-9FA4-65C0-FC46C4E77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99" y="1665132"/>
            <a:ext cx="4609578" cy="442983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3E3DAD-AB84-E985-93FA-433A16F6AB89}"/>
              </a:ext>
            </a:extLst>
          </p:cNvPr>
          <p:cNvSpPr/>
          <p:nvPr/>
        </p:nvSpPr>
        <p:spPr>
          <a:xfrm>
            <a:off x="4683509" y="2656206"/>
            <a:ext cx="712922" cy="176256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5E17CCD-DE98-FABB-F50A-B849A8FAC505}"/>
              </a:ext>
            </a:extLst>
          </p:cNvPr>
          <p:cNvSpPr/>
          <p:nvPr/>
        </p:nvSpPr>
        <p:spPr>
          <a:xfrm>
            <a:off x="3528007" y="2944678"/>
            <a:ext cx="728421" cy="1704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9B42F-289F-387A-94CE-26AAC17865D9}"/>
              </a:ext>
            </a:extLst>
          </p:cNvPr>
          <p:cNvSpPr txBox="1"/>
          <p:nvPr/>
        </p:nvSpPr>
        <p:spPr>
          <a:xfrm>
            <a:off x="5868251" y="1704814"/>
            <a:ext cx="3518116" cy="4355023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네이버 영화 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&gt;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 영화 랭킹 </a:t>
            </a:r>
            <a:b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&gt;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 평점 순 정렬</a:t>
            </a: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드라마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판타지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공포 등</a:t>
            </a:r>
            <a:b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kumimoji="1" lang="ko-KR" altLang="en-US" sz="14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총 </a:t>
            </a:r>
            <a:r>
              <a:rPr kumimoji="1" lang="en-US" altLang="ko-KR" sz="14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17</a:t>
            </a:r>
            <a:r>
              <a:rPr kumimoji="1" lang="ko-KR" altLang="en-US" sz="14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개의 장르</a:t>
            </a:r>
            <a:endParaRPr kumimoji="1" lang="en-US" altLang="ko-KR" sz="1400" b="1">
              <a:solidFill>
                <a:srgbClr val="180BC6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장르선택 후 </a:t>
            </a:r>
            <a:r>
              <a:rPr kumimoji="1" lang="ko-KR" altLang="en-US" sz="14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각 영화별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로</a:t>
            </a:r>
            <a:b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리뷰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 평점까지 </a:t>
            </a:r>
            <a:r>
              <a:rPr kumimoji="1" lang="en-US" altLang="ko-KR" sz="14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1,000</a:t>
            </a:r>
            <a:r>
              <a:rPr kumimoji="1" lang="ko-KR" altLang="en-US" sz="14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개씩 </a:t>
            </a:r>
            <a:r>
              <a:rPr kumimoji="1" lang="ko-KR" altLang="en-US" sz="1400" b="1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크롤링</a:t>
            </a:r>
            <a:endParaRPr kumimoji="1" lang="ko-Kore-KR" altLang="en-US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AC19B0-6E65-AEB4-882C-DE1A84E827F1}"/>
              </a:ext>
            </a:extLst>
          </p:cNvPr>
          <p:cNvSpPr/>
          <p:nvPr/>
        </p:nvSpPr>
        <p:spPr>
          <a:xfrm>
            <a:off x="993371" y="2629226"/>
            <a:ext cx="874339" cy="2077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ABB4EC7-2D08-C906-3DE2-0C2C50E818C9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맑은 고딕" panose="020B0503020000020004" pitchFamily="50" charset="-127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수집</a:t>
            </a:r>
            <a:endParaRPr lang="en-US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327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2-2) </a:t>
            </a:r>
            <a:r>
              <a:rPr lang="ko-KR" altLang="en-US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 수집 및 탐색 </a:t>
            </a:r>
            <a:endParaRPr lang="en-US" b="1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8035A-13AB-9DF3-2CB0-7B4284CA0A4C}"/>
              </a:ext>
            </a:extLst>
          </p:cNvPr>
          <p:cNvSpPr txBox="1"/>
          <p:nvPr/>
        </p:nvSpPr>
        <p:spPr>
          <a:xfrm>
            <a:off x="219919" y="12616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454DA7F-E8EB-1FCB-FAD2-E8627250F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4332" y="4151389"/>
            <a:ext cx="6996515" cy="176680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장르</a:t>
            </a: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 영화 이름</a:t>
            </a: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 평점</a:t>
            </a: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 리뷰 총 </a:t>
            </a:r>
            <a:r>
              <a:rPr lang="en-US" altLang="ko-KR" sz="140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sz="140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개의 컬럼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구성된 </a:t>
            </a: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CSV 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파일</a:t>
            </a:r>
            <a:endParaRPr lang="en-US" altLang="ko-KR" sz="14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장르별로 적으면 약 </a:t>
            </a: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만개</a:t>
            </a: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 많게는 약 </a:t>
            </a: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81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만개 정도의 데이터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F3EE032-5D9D-BA5D-D1D9-1B233454B3E6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탐색</a:t>
            </a:r>
            <a:endParaRPr lang="en-US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D016A5-DDF0-0E40-7EEA-B978736E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76" y="1716091"/>
            <a:ext cx="6888029" cy="214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75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2-2)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 수집 및 탐색 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8035A-13AB-9DF3-2CB0-7B4284CA0A4C}"/>
              </a:ext>
            </a:extLst>
          </p:cNvPr>
          <p:cNvSpPr txBox="1"/>
          <p:nvPr/>
        </p:nvSpPr>
        <p:spPr>
          <a:xfrm>
            <a:off x="219919" y="12616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F3EE032-5D9D-BA5D-D1D9-1B233454B3E6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탐색</a:t>
            </a:r>
            <a:endParaRPr lang="en-US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부제목 4">
            <a:extLst>
              <a:ext uri="{FF2B5EF4-FFF2-40B4-BE49-F238E27FC236}">
                <a16:creationId xmlns:a16="http://schemas.microsoft.com/office/drawing/2014/main" id="{36D02838-8C33-011F-C632-DADD5442C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254" y="2094667"/>
            <a:ext cx="6578271" cy="324101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NaN</a:t>
            </a:r>
            <a:r>
              <a:rPr lang="en-US" altLang="ko-KR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관람객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같은 리뷰 존재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b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 </a:t>
            </a:r>
            <a:r>
              <a:rPr lang="ko-KR" altLang="en-US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클리닝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필요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배우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들의 </a:t>
            </a:r>
            <a:r>
              <a:rPr lang="ko-KR" altLang="en-US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연기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와 </a:t>
            </a:r>
            <a:r>
              <a:rPr lang="ko-KR" altLang="en-US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시각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음향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좋았다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시간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의 비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선형성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이라는 </a:t>
            </a:r>
            <a:r>
              <a:rPr lang="ko-KR" altLang="en-US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소재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…</a:t>
            </a:r>
            <a:b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 </a:t>
            </a:r>
            <a:r>
              <a:rPr lang="ko-KR" altLang="en-US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명사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키워드 추출 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어려운 </a:t>
            </a:r>
            <a:r>
              <a:rPr lang="ko-KR" altLang="en-US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영화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b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→ </a:t>
            </a:r>
            <a:r>
              <a:rPr lang="ko-KR" altLang="en-US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보편적인 단어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처리 필요 </a:t>
            </a:r>
            <a:endParaRPr lang="en-US" altLang="ko-KR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E9C7A45-5ED4-036C-5CBA-7AF2954A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93" y="1643734"/>
            <a:ext cx="6379955" cy="20324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52C65E-761B-3C17-81C8-EAF0ACD21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05" y="1868836"/>
            <a:ext cx="6509240" cy="2039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D5C1E0-4D58-4B36-0DAF-B97E7D0B7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12" y="3084400"/>
            <a:ext cx="6422065" cy="22392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56" y="4172195"/>
            <a:ext cx="6414690" cy="22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4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49" y="491926"/>
            <a:ext cx="7707885" cy="47590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2-3)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 전처리 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196CA-B9FD-B3C9-1118-A21DD7FE1A10}"/>
              </a:ext>
            </a:extLst>
          </p:cNvPr>
          <p:cNvSpPr txBox="1">
            <a:spLocks/>
          </p:cNvSpPr>
          <p:nvPr/>
        </p:nvSpPr>
        <p:spPr>
          <a:xfrm>
            <a:off x="923321" y="1493272"/>
            <a:ext cx="1872982" cy="344494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1.</a:t>
            </a:r>
            <a:r>
              <a:rPr kumimoji="1" lang="en-US" altLang="ko-KR" sz="15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</a:t>
            </a:r>
            <a:r>
              <a:rPr kumimoji="1" lang="ko-KR" altLang="en-US" sz="15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결측치</a:t>
            </a:r>
            <a:r>
              <a:rPr kumimoji="1"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 제거</a:t>
            </a:r>
            <a:endParaRPr kumimoji="1" lang="en-US" altLang="ko-KR" sz="15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A947B-4B9A-3BDC-E560-4C83BECC259F}"/>
              </a:ext>
            </a:extLst>
          </p:cNvPr>
          <p:cNvSpPr txBox="1"/>
          <p:nvPr/>
        </p:nvSpPr>
        <p:spPr>
          <a:xfrm>
            <a:off x="923321" y="3925716"/>
            <a:ext cx="2218712" cy="3780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kumimoji="1" lang="en-US" altLang="ko-KR" sz="15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2.   </a:t>
            </a:r>
            <a:r>
              <a:rPr kumimoji="1" lang="ko-KR" altLang="en-US" sz="15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중복되는 리뷰 </a:t>
            </a:r>
            <a:r>
              <a:rPr kumimoji="1" lang="ko-KR" altLang="en-US" sz="15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삭제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C78B172-9D76-9D4A-273F-4887FE0B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77" y="1969706"/>
            <a:ext cx="2807087" cy="17375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409C1-4929-891A-1426-0CE9225A0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402" y="4362106"/>
            <a:ext cx="4755383" cy="181853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E68541E3-6440-2BEB-44B6-1AD0B27FC427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클리닝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DF4ED-E4ED-0529-49F7-32AAF3A037D6}"/>
              </a:ext>
            </a:extLst>
          </p:cNvPr>
          <p:cNvSpPr/>
          <p:nvPr/>
        </p:nvSpPr>
        <p:spPr>
          <a:xfrm>
            <a:off x="3700643" y="1952121"/>
            <a:ext cx="507846" cy="1737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BE7201-6FF7-6868-850C-6BD5AEF671F0}"/>
              </a:ext>
            </a:extLst>
          </p:cNvPr>
          <p:cNvSpPr/>
          <p:nvPr/>
        </p:nvSpPr>
        <p:spPr>
          <a:xfrm>
            <a:off x="3838575" y="4352295"/>
            <a:ext cx="2298960" cy="18185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4432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2-3)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 전처리 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8035A-13AB-9DF3-2CB0-7B4284CA0A4C}"/>
              </a:ext>
            </a:extLst>
          </p:cNvPr>
          <p:cNvSpPr txBox="1"/>
          <p:nvPr/>
        </p:nvSpPr>
        <p:spPr>
          <a:xfrm>
            <a:off x="219919" y="12616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A7103F4-84B0-928D-6CC4-7F9AD3E2DAA9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 과정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B496CE-B29B-6348-92F0-F0560E5EE136}"/>
              </a:ext>
            </a:extLst>
          </p:cNvPr>
          <p:cNvGrpSpPr/>
          <p:nvPr/>
        </p:nvGrpSpPr>
        <p:grpSpPr>
          <a:xfrm>
            <a:off x="1020453" y="1539404"/>
            <a:ext cx="8123547" cy="3920809"/>
            <a:chOff x="1020453" y="1487770"/>
            <a:chExt cx="8123547" cy="3920809"/>
          </a:xfrm>
        </p:grpSpPr>
        <p:sp>
          <p:nvSpPr>
            <p:cNvPr id="9" name="부제목 3">
              <a:extLst>
                <a:ext uri="{FF2B5EF4-FFF2-40B4-BE49-F238E27FC236}">
                  <a16:creationId xmlns:a16="http://schemas.microsoft.com/office/drawing/2014/main" id="{E98CF114-F46B-1990-EC7E-E093369439EB}"/>
                </a:ext>
              </a:extLst>
            </p:cNvPr>
            <p:cNvSpPr txBox="1">
              <a:spLocks/>
            </p:cNvSpPr>
            <p:nvPr/>
          </p:nvSpPr>
          <p:spPr>
            <a:xfrm>
              <a:off x="1020453" y="1487770"/>
              <a:ext cx="7707887" cy="392080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00" b="1" kern="0" baseline="0" dirty="0">
                  <a:solidFill>
                    <a:schemeClr val="tx1"/>
                  </a:solidFill>
                  <a:uFillTx/>
                  <a:latin typeface="SpoqaHanSans" panose="020B0500000000000000" pitchFamily="34" charset="-128"/>
                  <a:ea typeface="SpoqaHanSans" panose="020B0500000000000000" pitchFamily="34" charset="-128"/>
                  <a:cs typeface="STKaiti"/>
                </a:defRPr>
              </a:lvl1pPr>
              <a:lvl2pPr marL="68578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00000"/>
                </a:lnSpc>
                <a:buAutoNum type="arabicParenR"/>
              </a:pP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한글 형태소 분석기로 </a:t>
              </a:r>
              <a:r>
                <a:rPr lang="en-US" altLang="ko-KR" sz="1400" dirty="0" err="1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명사</a:t>
              </a:r>
              <a:r>
                <a:rPr lang="ko-KR" altLang="en-US" sz="1400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들</a:t>
              </a:r>
              <a:r>
                <a:rPr lang="en-US" altLang="ko-KR" sz="1400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만 </a:t>
              </a:r>
              <a:r>
                <a:rPr lang="ko-KR" altLang="en-US" sz="1400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추출</a:t>
              </a:r>
              <a:endParaRPr lang="en-US" altLang="ko-KR" sz="14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>
                <a:lnSpc>
                  <a:spcPct val="100000"/>
                </a:lnSpc>
              </a:pP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       </a:t>
              </a:r>
            </a:p>
            <a:p>
              <a:pPr>
                <a:lnSpc>
                  <a:spcPct val="100000"/>
                </a:lnSpc>
              </a:pP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lnSpc>
                  <a:spcPct val="100000"/>
                </a:lnSpc>
                <a:buAutoNum type="arabicParenR"/>
              </a:pP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lnSpc>
                  <a:spcPct val="100000"/>
                </a:lnSpc>
                <a:buAutoNum type="arabicParenR" startAt="2"/>
              </a:pPr>
              <a:r>
                <a:rPr lang="ko-KR" altLang="en-US" sz="1400" dirty="0" err="1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불용어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처리</a:t>
              </a: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lnSpc>
                  <a:spcPct val="100000"/>
                </a:lnSpc>
                <a:buAutoNum type="arabicParenR" startAt="2"/>
              </a:pP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lnSpc>
                  <a:spcPct val="100000"/>
                </a:lnSpc>
                <a:buAutoNum type="arabicParenR" startAt="2"/>
              </a:pP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lnSpc>
                  <a:spcPct val="100000"/>
                </a:lnSpc>
                <a:buAutoNum type="arabicParenR" startAt="2"/>
              </a:pP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lnSpc>
                  <a:spcPct val="100000"/>
                </a:lnSpc>
                <a:buAutoNum type="arabicParenR" startAt="2"/>
              </a:pP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감성 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Labeling</a:t>
              </a:r>
            </a:p>
            <a:p>
              <a:pPr marL="342900" indent="-342900">
                <a:lnSpc>
                  <a:spcPct val="100000"/>
                </a:lnSpc>
                <a:buAutoNum type="arabicParenR" startAt="2"/>
              </a:pP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marL="342900" indent="-342900">
                <a:lnSpc>
                  <a:spcPct val="100000"/>
                </a:lnSpc>
                <a:buAutoNum type="arabicParenR" startAt="2"/>
              </a:pPr>
              <a:endPara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0" name="부제목 3">
              <a:extLst>
                <a:ext uri="{FF2B5EF4-FFF2-40B4-BE49-F238E27FC236}">
                  <a16:creationId xmlns:a16="http://schemas.microsoft.com/office/drawing/2014/main" id="{8517D134-A78D-0104-F980-4451124E9D64}"/>
                </a:ext>
              </a:extLst>
            </p:cNvPr>
            <p:cNvSpPr txBox="1">
              <a:spLocks/>
            </p:cNvSpPr>
            <p:nvPr/>
          </p:nvSpPr>
          <p:spPr>
            <a:xfrm>
              <a:off x="1436113" y="1862231"/>
              <a:ext cx="7707887" cy="3553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00" b="1" kern="0" baseline="0" dirty="0">
                  <a:solidFill>
                    <a:schemeClr val="tx1"/>
                  </a:solidFill>
                  <a:uFillTx/>
                  <a:latin typeface="SpoqaHanSans" panose="020B0500000000000000" pitchFamily="34" charset="-128"/>
                  <a:ea typeface="SpoqaHanSans" panose="020B0500000000000000" pitchFamily="34" charset="-128"/>
                  <a:cs typeface="STKaiti"/>
                </a:defRPr>
              </a:lvl1pPr>
              <a:lvl2pPr marL="68578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형태소 분석기 비교 </a:t>
              </a:r>
              <a:r>
                <a:rPr lang="en-US" altLang="ko-KR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(Okt</a:t>
              </a:r>
              <a:r>
                <a:rPr lang="ko-KR" altLang="en-US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en-US" altLang="ko-KR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vs</a:t>
              </a:r>
              <a:r>
                <a:rPr lang="ko-KR" altLang="en-US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lang="en-US" altLang="ko-KR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Mecab)</a:t>
              </a:r>
            </a:p>
          </p:txBody>
        </p:sp>
        <p:sp>
          <p:nvSpPr>
            <p:cNvPr id="21" name="부제목 3">
              <a:extLst>
                <a:ext uri="{FF2B5EF4-FFF2-40B4-BE49-F238E27FC236}">
                  <a16:creationId xmlns:a16="http://schemas.microsoft.com/office/drawing/2014/main" id="{3CABFF91-B4FD-AB62-611C-491D3CAF0282}"/>
                </a:ext>
              </a:extLst>
            </p:cNvPr>
            <p:cNvSpPr txBox="1">
              <a:spLocks/>
            </p:cNvSpPr>
            <p:nvPr/>
          </p:nvSpPr>
          <p:spPr>
            <a:xfrm>
              <a:off x="1436113" y="3203420"/>
              <a:ext cx="7707887" cy="3553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00" b="1" kern="0" baseline="0" dirty="0">
                  <a:solidFill>
                    <a:schemeClr val="tx1"/>
                  </a:solidFill>
                  <a:uFillTx/>
                  <a:latin typeface="SpoqaHanSans" panose="020B0500000000000000" pitchFamily="34" charset="-128"/>
                  <a:ea typeface="SpoqaHanSans" panose="020B0500000000000000" pitchFamily="34" charset="-128"/>
                  <a:cs typeface="STKaiti"/>
                </a:defRPr>
              </a:lvl1pPr>
              <a:lvl2pPr marL="68578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불용어 사전</a:t>
              </a:r>
              <a:endPara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2" name="부제목 3">
              <a:extLst>
                <a:ext uri="{FF2B5EF4-FFF2-40B4-BE49-F238E27FC236}">
                  <a16:creationId xmlns:a16="http://schemas.microsoft.com/office/drawing/2014/main" id="{C055768B-CCEF-7909-1B1A-1ED0F1EA1085}"/>
                </a:ext>
              </a:extLst>
            </p:cNvPr>
            <p:cNvSpPr txBox="1">
              <a:spLocks/>
            </p:cNvSpPr>
            <p:nvPr/>
          </p:nvSpPr>
          <p:spPr>
            <a:xfrm>
              <a:off x="1436113" y="3526771"/>
              <a:ext cx="7707887" cy="3553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00" b="1" kern="0" baseline="0" dirty="0">
                  <a:solidFill>
                    <a:schemeClr val="tx1"/>
                  </a:solidFill>
                  <a:uFillTx/>
                  <a:latin typeface="SpoqaHanSans" panose="020B0500000000000000" pitchFamily="34" charset="-128"/>
                  <a:ea typeface="SpoqaHanSans" panose="020B0500000000000000" pitchFamily="34" charset="-128"/>
                  <a:cs typeface="STKaiti"/>
                </a:defRPr>
              </a:lvl1pPr>
              <a:lvl2pPr marL="68578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1</a:t>
              </a:r>
              <a:r>
                <a:rPr lang="ko-KR" altLang="en-US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단어 리뷰 제거</a:t>
              </a:r>
              <a:endPara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3" name="부제목 3">
              <a:extLst>
                <a:ext uri="{FF2B5EF4-FFF2-40B4-BE49-F238E27FC236}">
                  <a16:creationId xmlns:a16="http://schemas.microsoft.com/office/drawing/2014/main" id="{28EC5D55-1A27-DAEF-3E08-05B0FD0CC8A4}"/>
                </a:ext>
              </a:extLst>
            </p:cNvPr>
            <p:cNvSpPr txBox="1">
              <a:spLocks/>
            </p:cNvSpPr>
            <p:nvPr/>
          </p:nvSpPr>
          <p:spPr>
            <a:xfrm>
              <a:off x="1436113" y="4580904"/>
              <a:ext cx="7707887" cy="3553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00" b="1" kern="0" baseline="0" dirty="0">
                  <a:solidFill>
                    <a:schemeClr val="tx1"/>
                  </a:solidFill>
                  <a:uFillTx/>
                  <a:latin typeface="SpoqaHanSans" panose="020B0500000000000000" pitchFamily="34" charset="-128"/>
                  <a:ea typeface="SpoqaHanSans" panose="020B0500000000000000" pitchFamily="34" charset="-128"/>
                  <a:cs typeface="STKaiti"/>
                </a:defRPr>
              </a:lvl1pPr>
              <a:lvl2pPr marL="68578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평점 </a:t>
              </a:r>
              <a:r>
                <a:rPr lang="en-US" altLang="ko-KR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8</a:t>
              </a:r>
              <a:r>
                <a:rPr lang="ko-KR" altLang="en-US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점 이상 긍정</a:t>
              </a:r>
              <a:r>
                <a:rPr lang="en-US" altLang="ko-KR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3</a:t>
              </a:r>
              <a:r>
                <a:rPr lang="ko-KR" altLang="en-US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점 이하 부정</a:t>
              </a:r>
              <a:endPara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4" name="부제목 3">
              <a:extLst>
                <a:ext uri="{FF2B5EF4-FFF2-40B4-BE49-F238E27FC236}">
                  <a16:creationId xmlns:a16="http://schemas.microsoft.com/office/drawing/2014/main" id="{8D5C4F15-F42F-E3FE-4DA6-19945E11CE36}"/>
                </a:ext>
              </a:extLst>
            </p:cNvPr>
            <p:cNvSpPr txBox="1">
              <a:spLocks/>
            </p:cNvSpPr>
            <p:nvPr/>
          </p:nvSpPr>
          <p:spPr>
            <a:xfrm>
              <a:off x="1436113" y="2205916"/>
              <a:ext cx="7707887" cy="35530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00" b="1" kern="0" baseline="0" dirty="0">
                  <a:solidFill>
                    <a:schemeClr val="tx1"/>
                  </a:solidFill>
                  <a:uFillTx/>
                  <a:latin typeface="SpoqaHanSans" panose="020B0500000000000000" pitchFamily="34" charset="-128"/>
                  <a:ea typeface="SpoqaHanSans" panose="020B0500000000000000" pitchFamily="34" charset="-128"/>
                  <a:cs typeface="STKaiti"/>
                </a:defRPr>
              </a:lvl1pPr>
              <a:lvl2pPr marL="68578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Mecab</a:t>
              </a:r>
              <a:r>
                <a:rPr lang="ko-KR" altLang="en-US" sz="14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으로 명사 추출</a:t>
              </a:r>
              <a:endPara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389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2-3)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 전처리 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8035A-13AB-9DF3-2CB0-7B4284CA0A4C}"/>
              </a:ext>
            </a:extLst>
          </p:cNvPr>
          <p:cNvSpPr txBox="1"/>
          <p:nvPr/>
        </p:nvSpPr>
        <p:spPr>
          <a:xfrm>
            <a:off x="219919" y="12616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21" name="부제목 3">
            <a:extLst>
              <a:ext uri="{FF2B5EF4-FFF2-40B4-BE49-F238E27FC236}">
                <a16:creationId xmlns:a16="http://schemas.microsoft.com/office/drawing/2014/main" id="{82B2CA5D-0886-61AE-FF47-487E1BBF3F2D}"/>
              </a:ext>
            </a:extLst>
          </p:cNvPr>
          <p:cNvSpPr txBox="1">
            <a:spLocks/>
          </p:cNvSpPr>
          <p:nvPr/>
        </p:nvSpPr>
        <p:spPr>
          <a:xfrm>
            <a:off x="1020453" y="1539404"/>
            <a:ext cx="2223261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분석 품질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055651E-5BDF-5D45-E687-0D83051ABBDD}"/>
              </a:ext>
            </a:extLst>
          </p:cNvPr>
          <p:cNvSpPr txBox="1">
            <a:spLocks/>
          </p:cNvSpPr>
          <p:nvPr/>
        </p:nvSpPr>
        <p:spPr>
          <a:xfrm>
            <a:off x="628650" y="1063495"/>
            <a:ext cx="4483650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>
              <a:buSzPct val="130000"/>
            </a:pPr>
            <a:r>
              <a:rPr lang="en-US" altLang="ko-KR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1)  </a:t>
            </a:r>
            <a:r>
              <a:rPr lang="ko-KR" altLang="en-US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형태소 분석기 비교 </a:t>
            </a:r>
            <a:r>
              <a:rPr lang="en-US" altLang="ko-KR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en-US" altLang="ko-KR" sz="1700" b="1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Okt</a:t>
            </a:r>
            <a:r>
              <a:rPr lang="en-US" altLang="ko-KR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vs </a:t>
            </a:r>
            <a:r>
              <a:rPr lang="en-US" altLang="ko-KR" sz="1700" b="1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Mecab</a:t>
            </a:r>
            <a:r>
              <a:rPr lang="en-US" altLang="ko-KR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E905164-60C3-A858-0CC3-F05304CA3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0"/>
          <a:stretch/>
        </p:blipFill>
        <p:spPr>
          <a:xfrm>
            <a:off x="1744475" y="2836597"/>
            <a:ext cx="1857634" cy="242921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72B96D2-4021-95F0-6185-C98E940F6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115" y="2836597"/>
            <a:ext cx="1857634" cy="3267531"/>
          </a:xfrm>
          <a:prstGeom prst="rect">
            <a:avLst/>
          </a:prstGeom>
        </p:spPr>
      </p:pic>
      <p:sp>
        <p:nvSpPr>
          <p:cNvPr id="31" name="부제목 3">
            <a:extLst>
              <a:ext uri="{FF2B5EF4-FFF2-40B4-BE49-F238E27FC236}">
                <a16:creationId xmlns:a16="http://schemas.microsoft.com/office/drawing/2014/main" id="{ADB04972-E92A-7A94-8D08-C15A1E486DED}"/>
              </a:ext>
            </a:extLst>
          </p:cNvPr>
          <p:cNvSpPr txBox="1">
            <a:spLocks/>
          </p:cNvSpPr>
          <p:nvPr/>
        </p:nvSpPr>
        <p:spPr>
          <a:xfrm>
            <a:off x="1389979" y="2100662"/>
            <a:ext cx="6448214" cy="33281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“ 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나의 </a:t>
            </a: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</a:t>
            </a:r>
            <a:r>
              <a:rPr lang="ko-KR" altLang="en-US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시간을 이 영화로 보낼 수 있는 것에 감사했던 영화</a:t>
            </a:r>
            <a:r>
              <a:rPr lang="en-US" altLang="ko-KR" sz="16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. ”</a:t>
            </a:r>
          </a:p>
        </p:txBody>
      </p:sp>
      <p:sp>
        <p:nvSpPr>
          <p:cNvPr id="36" name="부제목 3">
            <a:extLst>
              <a:ext uri="{FF2B5EF4-FFF2-40B4-BE49-F238E27FC236}">
                <a16:creationId xmlns:a16="http://schemas.microsoft.com/office/drawing/2014/main" id="{C3EC3760-CE84-88F8-80B5-21BBB7631806}"/>
              </a:ext>
            </a:extLst>
          </p:cNvPr>
          <p:cNvSpPr txBox="1">
            <a:spLocks/>
          </p:cNvSpPr>
          <p:nvPr/>
        </p:nvSpPr>
        <p:spPr>
          <a:xfrm>
            <a:off x="2467402" y="2540997"/>
            <a:ext cx="541982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Okt</a:t>
            </a:r>
          </a:p>
        </p:txBody>
      </p:sp>
      <p:sp>
        <p:nvSpPr>
          <p:cNvPr id="37" name="부제목 3">
            <a:extLst>
              <a:ext uri="{FF2B5EF4-FFF2-40B4-BE49-F238E27FC236}">
                <a16:creationId xmlns:a16="http://schemas.microsoft.com/office/drawing/2014/main" id="{CAAD6EA7-6066-2AD2-9301-C519182C3B86}"/>
              </a:ext>
            </a:extLst>
          </p:cNvPr>
          <p:cNvSpPr txBox="1">
            <a:spLocks/>
          </p:cNvSpPr>
          <p:nvPr/>
        </p:nvSpPr>
        <p:spPr>
          <a:xfrm>
            <a:off x="4455925" y="2540997"/>
            <a:ext cx="806013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Mecab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6EEB07-B181-BBB8-F7E9-DC4B6C1ABB18}"/>
              </a:ext>
            </a:extLst>
          </p:cNvPr>
          <p:cNvSpPr txBox="1"/>
          <p:nvPr/>
        </p:nvSpPr>
        <p:spPr>
          <a:xfrm>
            <a:off x="6115755" y="2628668"/>
            <a:ext cx="2770092" cy="313625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Mecab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더 </a:t>
            </a:r>
            <a:r>
              <a:rPr kumimoji="1" lang="ko-KR" altLang="en-US" sz="1400" b="1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우수</a:t>
            </a:r>
            <a:b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더 </a:t>
            </a:r>
            <a:r>
              <a:rPr kumimoji="1" lang="ko-KR" altLang="en-US" sz="1400" b="1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세부적인 품사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1" lang="ko-KR" altLang="en-US" sz="14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태깅</a:t>
            </a:r>
            <a:b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ex) 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나</a:t>
            </a: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- NP </a:t>
            </a:r>
          </a:p>
          <a:p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시간 </a:t>
            </a: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 NNG</a:t>
            </a:r>
          </a:p>
          <a:p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보낼 수 </a:t>
            </a: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– VV+ETM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더 </a:t>
            </a:r>
            <a:r>
              <a:rPr kumimoji="1" lang="ko-KR" altLang="en-US" sz="1400" b="1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좋은 분석 품질</a:t>
            </a:r>
            <a:b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ex)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시간 </a:t>
            </a: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2, 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시간</a:t>
            </a: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영화로</a:t>
            </a: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-&gt; 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영화</a:t>
            </a: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</a:t>
            </a: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 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감사했던 </a:t>
            </a: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-&gt; 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감사</a:t>
            </a: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1" lang="ko-KR" altLang="en-US" sz="14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했</a:t>
            </a: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던</a:t>
            </a: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058819" y="2873922"/>
            <a:ext cx="1362266" cy="188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61927" y="3226871"/>
            <a:ext cx="1359158" cy="314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058818" y="3867459"/>
            <a:ext cx="1362267" cy="349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61926" y="5206482"/>
            <a:ext cx="1359160" cy="494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6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2-3)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 전처리 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8035A-13AB-9DF3-2CB0-7B4284CA0A4C}"/>
              </a:ext>
            </a:extLst>
          </p:cNvPr>
          <p:cNvSpPr txBox="1"/>
          <p:nvPr/>
        </p:nvSpPr>
        <p:spPr>
          <a:xfrm>
            <a:off x="219919" y="12616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21" name="부제목 3">
            <a:extLst>
              <a:ext uri="{FF2B5EF4-FFF2-40B4-BE49-F238E27FC236}">
                <a16:creationId xmlns:a16="http://schemas.microsoft.com/office/drawing/2014/main" id="{82B2CA5D-0886-61AE-FF47-487E1BBF3F2D}"/>
              </a:ext>
            </a:extLst>
          </p:cNvPr>
          <p:cNvSpPr txBox="1">
            <a:spLocks/>
          </p:cNvSpPr>
          <p:nvPr/>
        </p:nvSpPr>
        <p:spPr>
          <a:xfrm>
            <a:off x="1020453" y="1539404"/>
            <a:ext cx="7707887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분석 속도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055651E-5BDF-5D45-E687-0D83051ABBDD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>
              <a:buSzPct val="130000"/>
            </a:pPr>
            <a:r>
              <a:rPr lang="en-US" altLang="ko-KR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1)  </a:t>
            </a:r>
            <a:r>
              <a:rPr lang="ko-KR" altLang="en-US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형태소 분석기 비교 </a:t>
            </a:r>
            <a:r>
              <a:rPr lang="en-US" altLang="ko-KR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en-US" altLang="ko-KR" sz="1700" b="1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Okt</a:t>
            </a:r>
            <a:r>
              <a:rPr lang="en-US" altLang="ko-KR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vs </a:t>
            </a:r>
            <a:r>
              <a:rPr lang="en-US" altLang="ko-KR" sz="1700" b="1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Mecab</a:t>
            </a:r>
            <a:r>
              <a:rPr lang="en-US" altLang="ko-KR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DF7187-D3BE-FF22-F52B-73BABC1A4E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9846"/>
          <a:stretch/>
        </p:blipFill>
        <p:spPr>
          <a:xfrm>
            <a:off x="1487340" y="2015313"/>
            <a:ext cx="3612561" cy="26408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6D43AC-829B-CE58-FFF2-65D7713F8202}"/>
              </a:ext>
            </a:extLst>
          </p:cNvPr>
          <p:cNvSpPr txBox="1"/>
          <p:nvPr/>
        </p:nvSpPr>
        <p:spPr>
          <a:xfrm>
            <a:off x="5671692" y="2015313"/>
            <a:ext cx="2563771" cy="313625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드라마 장르</a:t>
            </a:r>
            <a:b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kumimoji="1" lang="ko-KR" altLang="en-US" sz="1400" b="1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총 </a:t>
            </a:r>
            <a:r>
              <a:rPr kumimoji="1" lang="en-US" altLang="ko-KR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65</a:t>
            </a:r>
            <a:r>
              <a:rPr kumimoji="1" lang="ko-KR" altLang="en-US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만개 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</a:t>
            </a: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Okt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1"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(47</a:t>
            </a:r>
            <a:r>
              <a:rPr kumimoji="1"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분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) vs </a:t>
            </a:r>
            <a:r>
              <a:rPr kumimoji="1" lang="en-US" altLang="ko-KR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Mecab(1</a:t>
            </a:r>
            <a:r>
              <a:rPr kumimoji="1" lang="ko-KR" altLang="en-US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</a:t>
            </a:r>
            <a:r>
              <a:rPr kumimoji="1" lang="en-US" altLang="ko-KR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Mecab</a:t>
            </a:r>
            <a:r>
              <a:rPr kumimoji="1" lang="ko-KR" altLang="en-US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이 더 </a:t>
            </a:r>
            <a:r>
              <a:rPr kumimoji="1" lang="ko-KR" altLang="en-US" sz="1400" b="1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효율적</a:t>
            </a:r>
            <a:endParaRPr kumimoji="1" lang="en-US" altLang="ko-KR" sz="1400" b="1">
              <a:solidFill>
                <a:srgbClr val="180BC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endParaRPr kumimoji="1" lang="en-US" altLang="ko-KR" sz="14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0" name="부제목 3">
            <a:extLst>
              <a:ext uri="{FF2B5EF4-FFF2-40B4-BE49-F238E27FC236}">
                <a16:creationId xmlns:a16="http://schemas.microsoft.com/office/drawing/2014/main" id="{42F0C234-98A8-1132-FC10-3E6302A1DF19}"/>
              </a:ext>
            </a:extLst>
          </p:cNvPr>
          <p:cNvSpPr txBox="1">
            <a:spLocks/>
          </p:cNvSpPr>
          <p:nvPr/>
        </p:nvSpPr>
        <p:spPr>
          <a:xfrm>
            <a:off x="5457219" y="5554183"/>
            <a:ext cx="2309646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9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Mecab </a:t>
            </a:r>
            <a:r>
              <a:rPr lang="ko-KR" altLang="en-US" sz="19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</a:t>
            </a:r>
            <a:endParaRPr lang="en-US" altLang="ko-KR" sz="1900">
              <a:solidFill>
                <a:srgbClr val="180BC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2" name="부제목 3">
            <a:extLst>
              <a:ext uri="{FF2B5EF4-FFF2-40B4-BE49-F238E27FC236}">
                <a16:creationId xmlns:a16="http://schemas.microsoft.com/office/drawing/2014/main" id="{DC04EEEF-424B-526B-DC88-3B377847F0A5}"/>
              </a:ext>
            </a:extLst>
          </p:cNvPr>
          <p:cNvSpPr txBox="1">
            <a:spLocks/>
          </p:cNvSpPr>
          <p:nvPr/>
        </p:nvSpPr>
        <p:spPr>
          <a:xfrm>
            <a:off x="1377135" y="5554183"/>
            <a:ext cx="2815486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900">
                <a:latin typeface="나눔고딕OTF" panose="020D0604000000000000" pitchFamily="34" charset="-127"/>
                <a:ea typeface="나눔고딕OTF" panose="020D0604000000000000" pitchFamily="34" charset="-127"/>
              </a:rPr>
              <a:t>분석 품질 및 속도 고려</a:t>
            </a:r>
            <a:endParaRPr lang="en-US" altLang="ko-KR" sz="19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3" name="부제목 3">
            <a:extLst>
              <a:ext uri="{FF2B5EF4-FFF2-40B4-BE49-F238E27FC236}">
                <a16:creationId xmlns:a16="http://schemas.microsoft.com/office/drawing/2014/main" id="{9EE92A56-FCDF-CB46-F4FC-D1F79DC97DF2}"/>
              </a:ext>
            </a:extLst>
          </p:cNvPr>
          <p:cNvSpPr txBox="1">
            <a:spLocks/>
          </p:cNvSpPr>
          <p:nvPr/>
        </p:nvSpPr>
        <p:spPr>
          <a:xfrm>
            <a:off x="945358" y="2070556"/>
            <a:ext cx="541982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Okt</a:t>
            </a:r>
          </a:p>
        </p:txBody>
      </p:sp>
      <p:sp>
        <p:nvSpPr>
          <p:cNvPr id="27" name="부제목 3">
            <a:extLst>
              <a:ext uri="{FF2B5EF4-FFF2-40B4-BE49-F238E27FC236}">
                <a16:creationId xmlns:a16="http://schemas.microsoft.com/office/drawing/2014/main" id="{5CC52496-0ECE-7E12-339F-4D5E047DBB27}"/>
              </a:ext>
            </a:extLst>
          </p:cNvPr>
          <p:cNvSpPr txBox="1">
            <a:spLocks/>
          </p:cNvSpPr>
          <p:nvPr/>
        </p:nvSpPr>
        <p:spPr>
          <a:xfrm>
            <a:off x="712766" y="3489205"/>
            <a:ext cx="806013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Mecab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959429" y="3060441"/>
            <a:ext cx="1194318" cy="261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53207" y="4407158"/>
            <a:ext cx="1194318" cy="261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톱니 모양의 오른쪽 23">
            <a:extLst>
              <a:ext uri="{FF2B5EF4-FFF2-40B4-BE49-F238E27FC236}">
                <a16:creationId xmlns:a16="http://schemas.microsoft.com/office/drawing/2014/main" id="{50A0D869-4DA3-3EF8-1BD0-61F143119029}"/>
              </a:ext>
            </a:extLst>
          </p:cNvPr>
          <p:cNvSpPr/>
          <p:nvPr/>
        </p:nvSpPr>
        <p:spPr>
          <a:xfrm>
            <a:off x="4300031" y="5535133"/>
            <a:ext cx="914400" cy="397714"/>
          </a:xfrm>
          <a:prstGeom prst="notchedRightArrow">
            <a:avLst/>
          </a:prstGeom>
          <a:solidFill>
            <a:srgbClr val="180BC6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0B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39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목차</a:t>
            </a:r>
            <a:endParaRPr lang="en-US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69E784-AF3C-2883-C19C-3CAFC718CC7E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C64EE-46D7-A923-785D-081C9D9ABA87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8BD47-A50B-55BB-46D8-B40214B08FAA}"/>
              </a:ext>
            </a:extLst>
          </p:cNvPr>
          <p:cNvSpPr txBox="1"/>
          <p:nvPr/>
        </p:nvSpPr>
        <p:spPr>
          <a:xfrm>
            <a:off x="4888523" y="634218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35690" y="3722914"/>
            <a:ext cx="783771" cy="200608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1838" y="1411009"/>
            <a:ext cx="662474" cy="3705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01</a:t>
            </a:r>
            <a:endParaRPr lang="ko-KR" altLang="en-US" sz="16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718454" y="1726161"/>
            <a:ext cx="1828800" cy="9330"/>
          </a:xfrm>
          <a:prstGeom prst="line">
            <a:avLst/>
          </a:prstGeom>
          <a:ln w="31750"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1838" y="4066719"/>
            <a:ext cx="662474" cy="3705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b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04</a:t>
            </a:r>
            <a:endParaRPr lang="ko-KR" altLang="en-US" sz="16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718454" y="4381871"/>
            <a:ext cx="1828800" cy="9330"/>
          </a:xfrm>
          <a:prstGeom prst="line">
            <a:avLst/>
          </a:prstGeom>
          <a:ln w="31750"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39463" y="1363383"/>
            <a:ext cx="662474" cy="3705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16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3426079" y="1678535"/>
            <a:ext cx="1828800" cy="9330"/>
          </a:xfrm>
          <a:prstGeom prst="line">
            <a:avLst/>
          </a:prstGeom>
          <a:ln w="31750"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3419858" y="4372541"/>
            <a:ext cx="1828800" cy="9330"/>
          </a:xfrm>
          <a:prstGeom prst="line">
            <a:avLst/>
          </a:prstGeom>
          <a:ln w="31750"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13765" y="1338501"/>
            <a:ext cx="662474" cy="3705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16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 flipV="1">
            <a:off x="6200381" y="1653653"/>
            <a:ext cx="1828800" cy="9330"/>
          </a:xfrm>
          <a:prstGeom prst="line">
            <a:avLst/>
          </a:prstGeom>
          <a:ln w="31750"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7784" y="1802552"/>
            <a:ext cx="1828800" cy="43187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 소개</a:t>
            </a:r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64739" y="1758036"/>
            <a:ext cx="2313992" cy="43187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 수행 과정</a:t>
            </a:r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47967" y="1738986"/>
            <a:ext cx="1236491" cy="43187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활용 방안</a:t>
            </a:r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7784" y="4463530"/>
            <a:ext cx="1828800" cy="43187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ko-KR" altLang="en-US" sz="16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셀프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피드백</a:t>
            </a:r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9509" y="4438261"/>
            <a:ext cx="858423" cy="43187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Q&amp;A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5552" y="2070414"/>
            <a:ext cx="197809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1)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개요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2)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조원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소개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14272" y="2035423"/>
            <a:ext cx="1978090" cy="203096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1)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수행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과정 다이어그램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2)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수집 및 탐색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3)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4)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추출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5)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추출 결과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75124" y="2016373"/>
            <a:ext cx="2253324" cy="203096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1)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결과 분석</a:t>
            </a:r>
            <a:endParaRPr lang="en-US" altLang="ko-KR" sz="13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2)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웹 서비스 제공</a:t>
            </a:r>
            <a:endParaRPr lang="en-US" altLang="ko-KR" sz="13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3)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타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서비스 비교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1299" y="4854640"/>
            <a:ext cx="197809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1)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1B8DEA-F8B3-63A4-0BDC-3E1E9412264F}"/>
              </a:ext>
            </a:extLst>
          </p:cNvPr>
          <p:cNvSpPr txBox="1"/>
          <p:nvPr/>
        </p:nvSpPr>
        <p:spPr>
          <a:xfrm>
            <a:off x="3239463" y="4066719"/>
            <a:ext cx="662474" cy="3705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b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16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18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2-3)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 전처리 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8035A-13AB-9DF3-2CB0-7B4284CA0A4C}"/>
              </a:ext>
            </a:extLst>
          </p:cNvPr>
          <p:cNvSpPr txBox="1"/>
          <p:nvPr/>
        </p:nvSpPr>
        <p:spPr>
          <a:xfrm>
            <a:off x="219919" y="12616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21" name="부제목 3">
            <a:extLst>
              <a:ext uri="{FF2B5EF4-FFF2-40B4-BE49-F238E27FC236}">
                <a16:creationId xmlns:a16="http://schemas.microsoft.com/office/drawing/2014/main" id="{82B2CA5D-0886-61AE-FF47-487E1BBF3F2D}"/>
              </a:ext>
            </a:extLst>
          </p:cNvPr>
          <p:cNvSpPr txBox="1">
            <a:spLocks/>
          </p:cNvSpPr>
          <p:nvPr/>
        </p:nvSpPr>
        <p:spPr>
          <a:xfrm>
            <a:off x="1020453" y="1539404"/>
            <a:ext cx="7707887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불용어 사전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1055651E-5BDF-5D45-E687-0D83051ABBDD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>
              <a:buSzPct val="130000"/>
            </a:pPr>
            <a:r>
              <a:rPr lang="en-US" altLang="ko-KR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2)  </a:t>
            </a: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불용어 처리</a:t>
            </a:r>
            <a:endParaRPr lang="en-US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6D43AC-829B-CE58-FFF2-65D7713F8202}"/>
              </a:ext>
            </a:extLst>
          </p:cNvPr>
          <p:cNvSpPr txBox="1"/>
          <p:nvPr/>
        </p:nvSpPr>
        <p:spPr>
          <a:xfrm>
            <a:off x="1377135" y="1631186"/>
            <a:ext cx="7351205" cy="304745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40000"/>
              </a:lnSpc>
            </a:pP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자주 등장하는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상위 빈도수의 영화와 관련된 </a:t>
            </a:r>
            <a:r>
              <a:rPr kumimoji="1" lang="ko-KR" altLang="en-US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보편적인 단어</a:t>
            </a:r>
            <a:endParaRPr kumimoji="1" lang="en-US" altLang="ko-KR" sz="1400" b="1">
              <a:solidFill>
                <a:srgbClr val="180BC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40000"/>
              </a:lnSpc>
            </a:pP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    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→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영화제목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영화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관람객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생각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평점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하나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작품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아이 등</a:t>
            </a: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40000"/>
              </a:lnSpc>
            </a:pP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부사</a:t>
            </a:r>
            <a:r>
              <a:rPr kumimoji="1" lang="en-US" altLang="ko-KR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형용사적 의미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를 갖는 명사</a:t>
            </a: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40000"/>
              </a:lnSpc>
            </a:pP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     → 정말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진짜 최고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그냥 등</a:t>
            </a: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40000"/>
              </a:lnSpc>
            </a:pP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b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국가명</a:t>
            </a:r>
            <a:endParaRPr kumimoji="1" lang="en-US" altLang="ko-KR" sz="1400" b="1">
              <a:solidFill>
                <a:srgbClr val="180BC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40000"/>
              </a:lnSpc>
            </a:pP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    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→ 한국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일본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미국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중국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호주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프랑스</a:t>
            </a: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인도</a:t>
            </a: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40000"/>
              </a:lnSpc>
            </a:pPr>
            <a: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     </a:t>
            </a:r>
          </a:p>
        </p:txBody>
      </p:sp>
      <p:sp>
        <p:nvSpPr>
          <p:cNvPr id="17" name="부제목 3">
            <a:extLst>
              <a:ext uri="{FF2B5EF4-FFF2-40B4-BE49-F238E27FC236}">
                <a16:creationId xmlns:a16="http://schemas.microsoft.com/office/drawing/2014/main" id="{C0C3D5B0-BCE2-8502-3A48-0760E75C9264}"/>
              </a:ext>
            </a:extLst>
          </p:cNvPr>
          <p:cNvSpPr txBox="1">
            <a:spLocks/>
          </p:cNvSpPr>
          <p:nvPr/>
        </p:nvSpPr>
        <p:spPr>
          <a:xfrm>
            <a:off x="1020453" y="4678638"/>
            <a:ext cx="7707887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길이가 </a:t>
            </a: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1</a:t>
            </a: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이하인 리뷰 제거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76A1DDCA-CE93-41EF-CA72-20D98D696CFC}"/>
              </a:ext>
            </a:extLst>
          </p:cNvPr>
          <p:cNvSpPr txBox="1">
            <a:spLocks/>
          </p:cNvSpPr>
          <p:nvPr/>
        </p:nvSpPr>
        <p:spPr>
          <a:xfrm>
            <a:off x="628648" y="546195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>
              <a:buSzPct val="130000"/>
            </a:pPr>
            <a:r>
              <a:rPr lang="en-US" altLang="ko-KR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3)  </a:t>
            </a: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감성 </a:t>
            </a:r>
            <a:r>
              <a:rPr lang="en-US" altLang="ko-KR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Labeling</a:t>
            </a:r>
            <a:endParaRPr lang="en-US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63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2-3)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데이터 전처리 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18035A-13AB-9DF3-2CB0-7B4284CA0A4C}"/>
              </a:ext>
            </a:extLst>
          </p:cNvPr>
          <p:cNvSpPr txBox="1"/>
          <p:nvPr/>
        </p:nvSpPr>
        <p:spPr>
          <a:xfrm>
            <a:off x="219919" y="126164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8C0F8736-2389-2D00-0D3A-B88A7EB9FB37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결과</a:t>
            </a:r>
            <a:endParaRPr lang="en-US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8" name="부제목 3">
            <a:extLst>
              <a:ext uri="{FF2B5EF4-FFF2-40B4-BE49-F238E27FC236}">
                <a16:creationId xmlns:a16="http://schemas.microsoft.com/office/drawing/2014/main" id="{376254E3-8EA2-37B8-8353-92D1F9FD46AA}"/>
              </a:ext>
            </a:extLst>
          </p:cNvPr>
          <p:cNvSpPr txBox="1">
            <a:spLocks/>
          </p:cNvSpPr>
          <p:nvPr/>
        </p:nvSpPr>
        <p:spPr>
          <a:xfrm>
            <a:off x="1020453" y="1541932"/>
            <a:ext cx="7707887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 눈에 보는 </a:t>
            </a:r>
            <a:r>
              <a:rPr lang="ko-KR" altLang="en-US" sz="15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</a:t>
            </a: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과정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2E2C5F-DAE5-7286-BE92-C8B27FC17C5D}"/>
              </a:ext>
            </a:extLst>
          </p:cNvPr>
          <p:cNvGrpSpPr/>
          <p:nvPr/>
        </p:nvGrpSpPr>
        <p:grpSpPr>
          <a:xfrm>
            <a:off x="922358" y="1737258"/>
            <a:ext cx="7558451" cy="4288463"/>
            <a:chOff x="922358" y="1621764"/>
            <a:chExt cx="7351205" cy="428846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F59897F-CBBF-5434-8E4D-FDE46EF7328F}"/>
                </a:ext>
              </a:extLst>
            </p:cNvPr>
            <p:cNvSpPr txBox="1"/>
            <p:nvPr/>
          </p:nvSpPr>
          <p:spPr>
            <a:xfrm>
              <a:off x="922358" y="1621764"/>
              <a:ext cx="7351205" cy="428846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>
                <a:lnSpc>
                  <a:spcPct val="140000"/>
                </a:lnSpc>
              </a:pPr>
              <a:endParaRPr kumimoji="1" lang="en-US" altLang="ko-KR" sz="13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>
                <a:lnSpc>
                  <a:spcPct val="140000"/>
                </a:lnSpc>
              </a:pP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“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아직 인종차별이 만연하던 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60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년대 미국의 상황을 잘 그려냈고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관람객을 끌어당기는 소재와 전개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  <a:b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</a:b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비고 </a:t>
              </a:r>
              <a:r>
                <a:rPr kumimoji="1" lang="ko-KR" altLang="en-US" sz="1300" b="1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모텐슨의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연기도 정말 대단했다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! </a:t>
              </a:r>
              <a:r>
                <a:rPr kumimoji="1" lang="ko-KR" altLang="en-US" sz="1300" b="1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그린북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인생영화로 </a:t>
              </a:r>
              <a:r>
                <a:rPr kumimoji="1" lang="ko-KR" altLang="en-US" sz="1300" b="1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할만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한 영화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”</a:t>
              </a:r>
            </a:p>
            <a:p>
              <a:pPr>
                <a:lnSpc>
                  <a:spcPct val="140000"/>
                </a:lnSpc>
              </a:pPr>
              <a:endParaRPr kumimoji="1" lang="en-US" altLang="ko-KR" sz="13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>
                <a:lnSpc>
                  <a:spcPct val="140000"/>
                </a:lnSpc>
              </a:pPr>
              <a:endParaRPr kumimoji="1" lang="en-US" altLang="ko-KR" sz="13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>
                <a:lnSpc>
                  <a:spcPct val="140000"/>
                </a:lnSpc>
              </a:pPr>
              <a:r>
                <a:rPr kumimoji="1" lang="en-US" altLang="ko-KR" sz="1300" b="1" i="0" dirty="0">
                  <a:effectLst/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(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아직 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,MAG), </a:t>
              </a:r>
              <a:r>
                <a:rPr kumimoji="1" lang="en-US" altLang="ko-KR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(</a:t>
              </a:r>
              <a:r>
                <a:rPr kumimoji="1" lang="ko-KR" altLang="en-US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인종</a:t>
              </a:r>
              <a:r>
                <a:rPr kumimoji="1" lang="en-US" altLang="ko-KR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NNG)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en-US" altLang="ko-KR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(</a:t>
              </a:r>
              <a:r>
                <a:rPr kumimoji="1" lang="ko-KR" altLang="en-US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차별</a:t>
              </a:r>
              <a:r>
                <a:rPr kumimoji="1" lang="en-US" altLang="ko-KR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NNG)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(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이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JKS), </a:t>
              </a:r>
              <a:r>
                <a:rPr kumimoji="1" lang="en-US" altLang="ko-KR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(</a:t>
              </a:r>
              <a:r>
                <a:rPr kumimoji="1" lang="ko-KR" altLang="en-US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만연</a:t>
              </a:r>
              <a:r>
                <a:rPr kumimoji="1" lang="en-US" altLang="ko-KR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NNG)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(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하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XSV),</a:t>
              </a:r>
            </a:p>
            <a:p>
              <a:pPr algn="ctr">
                <a:lnSpc>
                  <a:spcPct val="140000"/>
                </a:lnSpc>
              </a:pP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(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던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ETM), (60, SN), (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년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NNBC), (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대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NNBC), </a:t>
              </a:r>
              <a:r>
                <a:rPr kumimoji="1" lang="en-US" altLang="ko-KR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(</a:t>
              </a:r>
              <a:r>
                <a:rPr kumimoji="1" lang="ko-KR" altLang="en-US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미국</a:t>
              </a:r>
              <a:r>
                <a:rPr kumimoji="1" lang="en-US" altLang="ko-KR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NNP)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(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의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JKG), </a:t>
              </a:r>
              <a:r>
                <a:rPr kumimoji="1" lang="en-US" altLang="ko-KR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(</a:t>
              </a:r>
              <a:r>
                <a:rPr kumimoji="1" lang="ko-KR" altLang="en-US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상황</a:t>
              </a:r>
              <a:r>
                <a:rPr kumimoji="1" lang="en-US" altLang="ko-KR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NNG)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... </a:t>
              </a:r>
            </a:p>
            <a:p>
              <a:pPr>
                <a:lnSpc>
                  <a:spcPct val="140000"/>
                </a:lnSpc>
              </a:pPr>
              <a:endParaRPr kumimoji="1" lang="en-US" altLang="ko-KR" sz="13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>
                <a:lnSpc>
                  <a:spcPct val="140000"/>
                </a:lnSpc>
              </a:pPr>
              <a:endParaRPr kumimoji="1" lang="en-US" altLang="ko-KR" sz="13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>
                <a:lnSpc>
                  <a:spcPct val="140000"/>
                </a:lnSpc>
              </a:pP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인종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차별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만연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미국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상황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관람객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소재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전개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비고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모텐슨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연기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 err="1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그린북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인생 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영화</a:t>
              </a:r>
              <a:r>
                <a:rPr kumimoji="1"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FF0000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영화</a:t>
              </a:r>
              <a:endParaRPr kumimoji="1" lang="en-US" altLang="ko-KR" sz="1300" b="1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>
                <a:lnSpc>
                  <a:spcPct val="140000"/>
                </a:lnSpc>
              </a:pPr>
              <a:endParaRPr kumimoji="1" lang="en-US" altLang="ko-KR" sz="13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>
                <a:lnSpc>
                  <a:spcPct val="140000"/>
                </a:lnSpc>
              </a:pPr>
              <a:endParaRPr kumimoji="1" lang="en-US" altLang="ko-KR" sz="13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  <a:p>
              <a:pPr algn="ctr">
                <a:lnSpc>
                  <a:spcPct val="140000"/>
                </a:lnSpc>
              </a:pPr>
              <a:r>
                <a:rPr kumimoji="1" lang="ko-KR" altLang="en-US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인종</a:t>
              </a:r>
              <a:r>
                <a:rPr kumimoji="1" lang="en-US" altLang="ko-KR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차별</a:t>
              </a:r>
              <a:r>
                <a:rPr kumimoji="1" lang="en-US" altLang="ko-KR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만연</a:t>
              </a:r>
              <a:r>
                <a:rPr kumimoji="1" lang="en-US" altLang="ko-KR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상황</a:t>
              </a:r>
              <a:r>
                <a:rPr kumimoji="1" lang="en-US" altLang="ko-KR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소재</a:t>
              </a:r>
              <a:r>
                <a:rPr kumimoji="1" lang="en-US" altLang="ko-KR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전개</a:t>
              </a:r>
              <a:r>
                <a:rPr kumimoji="1" lang="en-US" altLang="ko-KR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비고</a:t>
              </a:r>
              <a:r>
                <a:rPr kumimoji="1" lang="en-US" altLang="ko-KR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 err="1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모텐슨</a:t>
              </a:r>
              <a:r>
                <a:rPr kumimoji="1" lang="en-US" altLang="ko-KR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연기</a:t>
              </a:r>
              <a:r>
                <a:rPr kumimoji="1" lang="en-US" altLang="ko-KR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kumimoji="1" lang="ko-KR" altLang="en-US" sz="1300" b="1" dirty="0">
                  <a:solidFill>
                    <a:srgbClr val="180BC6"/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인생</a:t>
              </a:r>
              <a:endParaRPr kumimoji="1" lang="en-US" altLang="ko-KR" sz="1300" b="1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3" name="화살표: 톱니 모양의 오른쪽 12">
              <a:extLst>
                <a:ext uri="{FF2B5EF4-FFF2-40B4-BE49-F238E27FC236}">
                  <a16:creationId xmlns:a16="http://schemas.microsoft.com/office/drawing/2014/main" id="{6BF18BAD-74E8-EF12-FB87-F43FFB6D1D96}"/>
                </a:ext>
              </a:extLst>
            </p:cNvPr>
            <p:cNvSpPr/>
            <p:nvPr/>
          </p:nvSpPr>
          <p:spPr>
            <a:xfrm rot="5400000">
              <a:off x="4361740" y="2688385"/>
              <a:ext cx="407321" cy="194878"/>
            </a:xfrm>
            <a:prstGeom prst="notchedRightArrow">
              <a:avLst/>
            </a:prstGeom>
            <a:solidFill>
              <a:srgbClr val="180BC6">
                <a:alpha val="80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0BC7"/>
                </a:solidFill>
              </a:endParaRPr>
            </a:p>
          </p:txBody>
        </p:sp>
        <p:sp>
          <p:nvSpPr>
            <p:cNvPr id="19" name="화살표: 톱니 모양의 오른쪽 18">
              <a:extLst>
                <a:ext uri="{FF2B5EF4-FFF2-40B4-BE49-F238E27FC236}">
                  <a16:creationId xmlns:a16="http://schemas.microsoft.com/office/drawing/2014/main" id="{297066A7-23C8-A5C9-D800-D1C91B0F14E7}"/>
                </a:ext>
              </a:extLst>
            </p:cNvPr>
            <p:cNvSpPr/>
            <p:nvPr/>
          </p:nvSpPr>
          <p:spPr>
            <a:xfrm rot="5400000">
              <a:off x="4361740" y="3797171"/>
              <a:ext cx="407321" cy="194878"/>
            </a:xfrm>
            <a:prstGeom prst="notchedRightArrow">
              <a:avLst/>
            </a:prstGeom>
            <a:solidFill>
              <a:srgbClr val="180BC6">
                <a:alpha val="80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0BC7"/>
                </a:solidFill>
              </a:endParaRPr>
            </a:p>
          </p:txBody>
        </p:sp>
        <p:sp>
          <p:nvSpPr>
            <p:cNvPr id="20" name="화살표: 톱니 모양의 오른쪽 19">
              <a:extLst>
                <a:ext uri="{FF2B5EF4-FFF2-40B4-BE49-F238E27FC236}">
                  <a16:creationId xmlns:a16="http://schemas.microsoft.com/office/drawing/2014/main" id="{B1C70F07-C94E-2CD6-8254-0EFD92F409C2}"/>
                </a:ext>
              </a:extLst>
            </p:cNvPr>
            <p:cNvSpPr/>
            <p:nvPr/>
          </p:nvSpPr>
          <p:spPr>
            <a:xfrm rot="5400000">
              <a:off x="4361740" y="4647973"/>
              <a:ext cx="407321" cy="194878"/>
            </a:xfrm>
            <a:prstGeom prst="notchedRightArrow">
              <a:avLst/>
            </a:prstGeom>
            <a:solidFill>
              <a:srgbClr val="180BC6">
                <a:alpha val="80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80BC7"/>
                </a:solidFill>
              </a:endParaRPr>
            </a:p>
          </p:txBody>
        </p:sp>
        <p:sp>
          <p:nvSpPr>
            <p:cNvPr id="21" name="부제목 3">
              <a:extLst>
                <a:ext uri="{FF2B5EF4-FFF2-40B4-BE49-F238E27FC236}">
                  <a16:creationId xmlns:a16="http://schemas.microsoft.com/office/drawing/2014/main" id="{B86AAC76-3B8D-0502-F4BE-EC04BDF35E2F}"/>
                </a:ext>
              </a:extLst>
            </p:cNvPr>
            <p:cNvSpPr txBox="1">
              <a:spLocks/>
            </p:cNvSpPr>
            <p:nvPr/>
          </p:nvSpPr>
          <p:spPr>
            <a:xfrm>
              <a:off x="4624740" y="2626519"/>
              <a:ext cx="804510" cy="2716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00" b="1" kern="0" baseline="0" dirty="0">
                  <a:solidFill>
                    <a:schemeClr val="tx1"/>
                  </a:solidFill>
                  <a:uFillTx/>
                  <a:latin typeface="SpoqaHanSans" panose="020B0500000000000000" pitchFamily="34" charset="-128"/>
                  <a:ea typeface="SpoqaHanSans" panose="020B0500000000000000" pitchFamily="34" charset="-128"/>
                  <a:cs typeface="STKaiti"/>
                </a:defRPr>
              </a:lvl1pPr>
              <a:lvl2pPr marL="68578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11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품사 </a:t>
              </a:r>
              <a:r>
                <a:rPr lang="ko-KR" altLang="en-US" sz="11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태깅</a:t>
              </a:r>
              <a:endPara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3" name="부제목 3">
              <a:extLst>
                <a:ext uri="{FF2B5EF4-FFF2-40B4-BE49-F238E27FC236}">
                  <a16:creationId xmlns:a16="http://schemas.microsoft.com/office/drawing/2014/main" id="{E987B37A-AE2A-6BEB-209B-C97CA9B1195A}"/>
                </a:ext>
              </a:extLst>
            </p:cNvPr>
            <p:cNvSpPr txBox="1">
              <a:spLocks/>
            </p:cNvSpPr>
            <p:nvPr/>
          </p:nvSpPr>
          <p:spPr>
            <a:xfrm>
              <a:off x="4624740" y="3734548"/>
              <a:ext cx="804510" cy="2716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00" b="1" kern="0" baseline="0" dirty="0">
                  <a:solidFill>
                    <a:schemeClr val="tx1"/>
                  </a:solidFill>
                  <a:uFillTx/>
                  <a:latin typeface="SpoqaHanSans" panose="020B0500000000000000" pitchFamily="34" charset="-128"/>
                  <a:ea typeface="SpoqaHanSans" panose="020B0500000000000000" pitchFamily="34" charset="-128"/>
                  <a:cs typeface="STKaiti"/>
                </a:defRPr>
              </a:lvl1pPr>
              <a:lvl2pPr marL="68578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11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명사 추출</a:t>
              </a:r>
              <a:endParaRPr lang="en-US" altLang="ko-KR" sz="11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4" name="부제목 3">
              <a:extLst>
                <a:ext uri="{FF2B5EF4-FFF2-40B4-BE49-F238E27FC236}">
                  <a16:creationId xmlns:a16="http://schemas.microsoft.com/office/drawing/2014/main" id="{AD736C84-BC5F-39C7-F040-F4C25133DE5B}"/>
                </a:ext>
              </a:extLst>
            </p:cNvPr>
            <p:cNvSpPr txBox="1">
              <a:spLocks/>
            </p:cNvSpPr>
            <p:nvPr/>
          </p:nvSpPr>
          <p:spPr>
            <a:xfrm>
              <a:off x="4624739" y="4622436"/>
              <a:ext cx="966435" cy="27165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noAutofit/>
            </a:bodyPr>
            <a:lstStyle>
              <a:lvl1pPr marL="0" indent="0" algn="l" defTabSz="914377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00" b="1" kern="0" baseline="0" dirty="0">
                  <a:solidFill>
                    <a:schemeClr val="tx1"/>
                  </a:solidFill>
                  <a:uFillTx/>
                  <a:latin typeface="SpoqaHanSans" panose="020B0500000000000000" pitchFamily="34" charset="-128"/>
                  <a:ea typeface="SpoqaHanSans" panose="020B0500000000000000" pitchFamily="34" charset="-128"/>
                  <a:cs typeface="STKaiti"/>
                </a:defRPr>
              </a:lvl1pPr>
              <a:lvl2pPr marL="68578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SpoqaHanSans-Regular" panose="020B0500000000000000" pitchFamily="50" charset="-127"/>
                  <a:ea typeface="SpoqaHanSans-Regular" panose="020B0500000000000000" pitchFamily="50" charset="-127"/>
                  <a:cs typeface="+mn-cs"/>
                </a:defRPr>
              </a:lvl2pPr>
              <a:lvl3pPr marL="1142971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60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  <a:cs typeface="+mn-cs"/>
                </a:defRPr>
              </a:lvl4pPr>
              <a:lvl5pPr marL="2057349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SpoqaHanSans-Thin" panose="020B0200000000000000" pitchFamily="50" charset="-127"/>
                  <a:ea typeface="SpoqaHanSans-Thin" panose="020B0200000000000000" pitchFamily="50" charset="-127"/>
                  <a:cs typeface="+mn-cs"/>
                </a:defRPr>
              </a:lvl5pPr>
              <a:lvl6pPr marL="2514537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ko-KR" altLang="en-US" sz="110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불용어 처리</a:t>
              </a:r>
              <a:endParaRPr lang="en-US" altLang="ko-KR" sz="110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98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2-4)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키워드 추출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E6F7D10-A3D7-9879-3226-B9DF7401346C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토픽 모델과 텍스트 유사도를 활용한 키워드 추출</a:t>
            </a:r>
          </a:p>
        </p:txBody>
      </p:sp>
      <p:sp>
        <p:nvSpPr>
          <p:cNvPr id="16" name="부제목 3">
            <a:extLst>
              <a:ext uri="{FF2B5EF4-FFF2-40B4-BE49-F238E27FC236}">
                <a16:creationId xmlns:a16="http://schemas.microsoft.com/office/drawing/2014/main" id="{5D20E233-3442-C471-2A34-BB76DCBEE125}"/>
              </a:ext>
            </a:extLst>
          </p:cNvPr>
          <p:cNvSpPr txBox="1">
            <a:spLocks/>
          </p:cNvSpPr>
          <p:nvPr/>
        </p:nvSpPr>
        <p:spPr>
          <a:xfrm>
            <a:off x="1020453" y="1569564"/>
            <a:ext cx="7707887" cy="305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토픽 모델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부제목 3">
            <a:extLst>
              <a:ext uri="{FF2B5EF4-FFF2-40B4-BE49-F238E27FC236}">
                <a16:creationId xmlns:a16="http://schemas.microsoft.com/office/drawing/2014/main" id="{1B29A37C-8B60-4E51-40E6-355AE53DAEA9}"/>
              </a:ext>
            </a:extLst>
          </p:cNvPr>
          <p:cNvSpPr txBox="1">
            <a:spLocks/>
          </p:cNvSpPr>
          <p:nvPr/>
        </p:nvSpPr>
        <p:spPr>
          <a:xfrm>
            <a:off x="1436113" y="1926274"/>
            <a:ext cx="7707887" cy="103374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문서 집합에서 </a:t>
            </a:r>
            <a:r>
              <a:rPr lang="ko-KR" altLang="en-US" sz="14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토픽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이라는 주제를 찾기 위한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통계적 모델</a:t>
            </a:r>
            <a:endParaRPr lang="en-US" altLang="ko-KR" sz="1400" dirty="0">
              <a:solidFill>
                <a:srgbClr val="180BC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잠재 의미 분석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(LSA)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잠재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디리클레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할당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(LDA)</a:t>
            </a:r>
          </a:p>
        </p:txBody>
      </p:sp>
      <p:sp>
        <p:nvSpPr>
          <p:cNvPr id="11" name="부제목 3">
            <a:extLst>
              <a:ext uri="{FF2B5EF4-FFF2-40B4-BE49-F238E27FC236}">
                <a16:creationId xmlns:a16="http://schemas.microsoft.com/office/drawing/2014/main" id="{30C6F378-653D-D1EE-60D0-3B1E0F01116D}"/>
              </a:ext>
            </a:extLst>
          </p:cNvPr>
          <p:cNvSpPr txBox="1">
            <a:spLocks/>
          </p:cNvSpPr>
          <p:nvPr/>
        </p:nvSpPr>
        <p:spPr>
          <a:xfrm>
            <a:off x="1436113" y="3538190"/>
            <a:ext cx="7707887" cy="11011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사전 훈련된 </a:t>
            </a:r>
            <a:r>
              <a:rPr lang="en-US" altLang="ko-KR" sz="14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BERT</a:t>
            </a:r>
            <a:r>
              <a:rPr lang="ko-KR" altLang="en-US" sz="14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활용해</a:t>
            </a:r>
            <a:r>
              <a:rPr lang="en-US" altLang="ko-KR" sz="14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4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임베딩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 후 </a:t>
            </a:r>
            <a:r>
              <a:rPr lang="ko-KR" altLang="en-US" sz="14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문서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와 </a:t>
            </a:r>
            <a:r>
              <a:rPr lang="ko-KR" altLang="en-US" sz="14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가장 유사한 단어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 추출</a:t>
            </a:r>
            <a:endParaRPr lang="en-US" altLang="ko-KR" sz="14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KeyBERT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복합 토픽 모델 </a:t>
            </a: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(CTM)</a:t>
            </a: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F8EAAAC-44CB-BEC7-9BF4-5598B1D0FB06}"/>
              </a:ext>
            </a:extLst>
          </p:cNvPr>
          <p:cNvSpPr txBox="1">
            <a:spLocks/>
          </p:cNvSpPr>
          <p:nvPr/>
        </p:nvSpPr>
        <p:spPr>
          <a:xfrm>
            <a:off x="1020453" y="3178662"/>
            <a:ext cx="7707887" cy="305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텍스트 유사도 활용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758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2-4)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키워드 추출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E6F7D10-A3D7-9879-3226-B9DF7401346C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토픽 모델 </a:t>
            </a:r>
            <a:r>
              <a:rPr lang="en-US" altLang="ko-KR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(LSA, LDA)</a:t>
            </a:r>
            <a:endParaRPr lang="ko-KR" altLang="en-US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D96A4236-2277-2448-F1C6-F5D42F4DF987}"/>
              </a:ext>
            </a:extLst>
          </p:cNvPr>
          <p:cNvSpPr txBox="1">
            <a:spLocks/>
          </p:cNvSpPr>
          <p:nvPr/>
        </p:nvSpPr>
        <p:spPr>
          <a:xfrm>
            <a:off x="1020453" y="1569564"/>
            <a:ext cx="7707887" cy="305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토픽 수</a:t>
            </a: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에 따라 달라지는 결과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2F85F68-C6DD-CD71-6BCB-2B3D78FBA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73" y="3492005"/>
            <a:ext cx="2539552" cy="2844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21A3015-BF6B-6782-2710-ACD20F278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561" y="3482481"/>
            <a:ext cx="2510779" cy="2854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3AD200-A170-49B1-850E-42041F532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202" y="3492005"/>
            <a:ext cx="2475710" cy="28449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부제목 3">
            <a:extLst>
              <a:ext uri="{FF2B5EF4-FFF2-40B4-BE49-F238E27FC236}">
                <a16:creationId xmlns:a16="http://schemas.microsoft.com/office/drawing/2014/main" id="{FDD52044-9012-2D45-81BA-80EF1013DFCF}"/>
              </a:ext>
            </a:extLst>
          </p:cNvPr>
          <p:cNvSpPr txBox="1">
            <a:spLocks/>
          </p:cNvSpPr>
          <p:nvPr/>
        </p:nvSpPr>
        <p:spPr>
          <a:xfrm>
            <a:off x="1505938" y="3141874"/>
            <a:ext cx="722622" cy="305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N</a:t>
            </a: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= 5</a:t>
            </a:r>
          </a:p>
        </p:txBody>
      </p:sp>
      <p:sp>
        <p:nvSpPr>
          <p:cNvPr id="22" name="부제목 3">
            <a:extLst>
              <a:ext uri="{FF2B5EF4-FFF2-40B4-BE49-F238E27FC236}">
                <a16:creationId xmlns:a16="http://schemas.microsoft.com/office/drawing/2014/main" id="{AFB2E817-E9E9-F6DD-3678-D3902A6CFE75}"/>
              </a:ext>
            </a:extLst>
          </p:cNvPr>
          <p:cNvSpPr txBox="1">
            <a:spLocks/>
          </p:cNvSpPr>
          <p:nvPr/>
        </p:nvSpPr>
        <p:spPr>
          <a:xfrm>
            <a:off x="4232205" y="3141874"/>
            <a:ext cx="835704" cy="305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N</a:t>
            </a: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= 10</a:t>
            </a:r>
          </a:p>
        </p:txBody>
      </p:sp>
      <p:sp>
        <p:nvSpPr>
          <p:cNvPr id="23" name="부제목 3">
            <a:extLst>
              <a:ext uri="{FF2B5EF4-FFF2-40B4-BE49-F238E27FC236}">
                <a16:creationId xmlns:a16="http://schemas.microsoft.com/office/drawing/2014/main" id="{3F50BE2E-52D3-D7DA-5755-5B00A76B5858}"/>
              </a:ext>
            </a:extLst>
          </p:cNvPr>
          <p:cNvSpPr txBox="1">
            <a:spLocks/>
          </p:cNvSpPr>
          <p:nvPr/>
        </p:nvSpPr>
        <p:spPr>
          <a:xfrm>
            <a:off x="7055098" y="3141874"/>
            <a:ext cx="835704" cy="305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N</a:t>
            </a: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= 15</a:t>
            </a:r>
          </a:p>
        </p:txBody>
      </p:sp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C15A3D73-A247-1D35-8504-C2A7578BD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97280"/>
              </p:ext>
            </p:extLst>
          </p:nvPr>
        </p:nvGraphicFramePr>
        <p:xfrm>
          <a:off x="4306336" y="1569564"/>
          <a:ext cx="4122010" cy="1333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402">
                  <a:extLst>
                    <a:ext uri="{9D8B030D-6E8A-4147-A177-3AD203B41FA5}">
                      <a16:colId xmlns:a16="http://schemas.microsoft.com/office/drawing/2014/main" val="378984484"/>
                    </a:ext>
                  </a:extLst>
                </a:gridCol>
                <a:gridCol w="824402">
                  <a:extLst>
                    <a:ext uri="{9D8B030D-6E8A-4147-A177-3AD203B41FA5}">
                      <a16:colId xmlns:a16="http://schemas.microsoft.com/office/drawing/2014/main" val="2382991054"/>
                    </a:ext>
                  </a:extLst>
                </a:gridCol>
                <a:gridCol w="824402">
                  <a:extLst>
                    <a:ext uri="{9D8B030D-6E8A-4147-A177-3AD203B41FA5}">
                      <a16:colId xmlns:a16="http://schemas.microsoft.com/office/drawing/2014/main" val="650036228"/>
                    </a:ext>
                  </a:extLst>
                </a:gridCol>
                <a:gridCol w="824402">
                  <a:extLst>
                    <a:ext uri="{9D8B030D-6E8A-4147-A177-3AD203B41FA5}">
                      <a16:colId xmlns:a16="http://schemas.microsoft.com/office/drawing/2014/main" val="3780078505"/>
                    </a:ext>
                  </a:extLst>
                </a:gridCol>
                <a:gridCol w="824402">
                  <a:extLst>
                    <a:ext uri="{9D8B030D-6E8A-4147-A177-3AD203B41FA5}">
                      <a16:colId xmlns:a16="http://schemas.microsoft.com/office/drawing/2014/main" val="290319373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Topic1</a:t>
                      </a:r>
                      <a:endParaRPr lang="ko-KR" altLang="en-US" sz="9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1830" marR="61830" marT="30915" marB="309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Topic2</a:t>
                      </a:r>
                      <a:endParaRPr lang="ko-KR" altLang="en-US" sz="9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1830" marR="61830" marT="30915" marB="309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Topic3</a:t>
                      </a:r>
                      <a:endParaRPr lang="ko-KR" altLang="en-US" sz="9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1830" marR="61830" marT="30915" marB="309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Topic4</a:t>
                      </a:r>
                      <a:endParaRPr lang="ko-KR" altLang="en-US" sz="9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1830" marR="61830" marT="30915" marB="309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Topic5</a:t>
                      </a:r>
                      <a:endParaRPr lang="ko-KR" altLang="en-US" sz="9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1830" marR="61830" marT="30915" marB="30915" anchor="ctr"/>
                </a:tc>
                <a:extLst>
                  <a:ext uri="{0D108BD9-81ED-4DB2-BD59-A6C34878D82A}">
                    <a16:rowId xmlns:a16="http://schemas.microsoft.com/office/drawing/2014/main" val="1163472455"/>
                  </a:ext>
                </a:extLst>
              </a:tr>
              <a:tr h="312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감독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(0.050)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사랑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(0.068)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감동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(0.112)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(0.110)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가슴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(0.037)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extLst>
                  <a:ext uri="{0D108BD9-81ED-4DB2-BD59-A6C34878D82A}">
                    <a16:rowId xmlns:a16="http://schemas.microsoft.com/office/drawing/2014/main" val="2632653342"/>
                  </a:ext>
                </a:extLst>
              </a:tr>
              <a:tr h="312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이해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(0.030)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사람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(0.044)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눈물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(0.039)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(0.060)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세상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(0.022)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extLst>
                  <a:ext uri="{0D108BD9-81ED-4DB2-BD59-A6C34878D82A}">
                    <a16:rowId xmlns:a16="http://schemas.microsoft.com/office/drawing/2014/main" val="1237529743"/>
                  </a:ext>
                </a:extLst>
              </a:tr>
              <a:tr h="312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표현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(0.021)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기대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(0.033)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마음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(0.036)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스토리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(0.044)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반전</a:t>
                      </a:r>
                      <a:b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8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(0.021)</a:t>
                      </a:r>
                      <a:endParaRPr lang="ko-KR" altLang="en-US" sz="8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8165" marR="78165" marT="39083" marB="39083" anchor="ctr"/>
                </a:tc>
                <a:extLst>
                  <a:ext uri="{0D108BD9-81ED-4DB2-BD59-A6C34878D82A}">
                    <a16:rowId xmlns:a16="http://schemas.microsoft.com/office/drawing/2014/main" val="3277363804"/>
                  </a:ext>
                </a:extLst>
              </a:tr>
              <a:tr h="166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7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1830" marR="61830" marT="30915" marB="309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7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1830" marR="61830" marT="30915" marB="309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7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1830" marR="61830" marT="30915" marB="309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7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1830" marR="61830" marT="30915" marB="3091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7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1830" marR="61830" marT="30915" marB="30915" anchor="ctr"/>
                </a:tc>
                <a:extLst>
                  <a:ext uri="{0D108BD9-81ED-4DB2-BD59-A6C34878D82A}">
                    <a16:rowId xmlns:a16="http://schemas.microsoft.com/office/drawing/2014/main" val="910835072"/>
                  </a:ext>
                </a:extLst>
              </a:tr>
            </a:tbl>
          </a:graphicData>
        </a:graphic>
      </p:graphicFrame>
      <p:sp>
        <p:nvSpPr>
          <p:cNvPr id="26" name="부제목 3">
            <a:extLst>
              <a:ext uri="{FF2B5EF4-FFF2-40B4-BE49-F238E27FC236}">
                <a16:creationId xmlns:a16="http://schemas.microsoft.com/office/drawing/2014/main" id="{434D5B22-89BF-9687-113A-4E4D37DC9E42}"/>
              </a:ext>
            </a:extLst>
          </p:cNvPr>
          <p:cNvSpPr txBox="1">
            <a:spLocks/>
          </p:cNvSpPr>
          <p:nvPr/>
        </p:nvSpPr>
        <p:spPr>
          <a:xfrm>
            <a:off x="5792255" y="1321254"/>
            <a:ext cx="1150172" cy="3057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LDA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결과 예시</a:t>
            </a:r>
            <a:endParaRPr lang="en-US" altLang="ko-KR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91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026295-5089-8882-1809-6DCEBE7F9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14908"/>
            <a:ext cx="3469909" cy="229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3DE5D9-D3EB-C23C-D48A-17461142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9" y="3106405"/>
            <a:ext cx="3469909" cy="229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2-4) </a:t>
            </a:r>
            <a:r>
              <a:rPr lang="ko-KR" altLang="en-US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키워드 추출</a:t>
            </a:r>
            <a:endParaRPr lang="en-US" b="1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E6F7D10-A3D7-9879-3226-B9DF7401346C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최적 토픽 수 결정 </a:t>
            </a:r>
            <a:r>
              <a:rPr lang="en-US" altLang="ko-KR" sz="16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(Coherence, Perplexity)</a:t>
            </a:r>
            <a:endParaRPr lang="en-US" sz="16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6" name="부제목 3">
            <a:extLst>
              <a:ext uri="{FF2B5EF4-FFF2-40B4-BE49-F238E27FC236}">
                <a16:creationId xmlns:a16="http://schemas.microsoft.com/office/drawing/2014/main" id="{5D20E233-3442-C471-2A34-BB76DCBEE125}"/>
              </a:ext>
            </a:extLst>
          </p:cNvPr>
          <p:cNvSpPr txBox="1">
            <a:spLocks/>
          </p:cNvSpPr>
          <p:nvPr/>
        </p:nvSpPr>
        <p:spPr>
          <a:xfrm>
            <a:off x="1020454" y="1539403"/>
            <a:ext cx="3249152" cy="3371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Coherence</a:t>
            </a:r>
            <a:endParaRPr lang="en-US" altLang="ko-KR" sz="1600" b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BE6071FB-C796-7D23-13FB-748475DA846D}"/>
              </a:ext>
            </a:extLst>
          </p:cNvPr>
          <p:cNvSpPr txBox="1">
            <a:spLocks/>
          </p:cNvSpPr>
          <p:nvPr/>
        </p:nvSpPr>
        <p:spPr>
          <a:xfrm>
            <a:off x="1436113" y="1926274"/>
            <a:ext cx="2833493" cy="733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추출된 키워드들 간 </a:t>
            </a:r>
            <a:r>
              <a:rPr lang="ko-KR" altLang="en-US" sz="14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일관성</a:t>
            </a:r>
            <a:endParaRPr lang="en-US" altLang="ko-KR" sz="1400">
              <a:solidFill>
                <a:srgbClr val="180BC7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Score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가 </a:t>
            </a:r>
            <a:r>
              <a:rPr lang="ko-KR" altLang="en-US" sz="14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높을수록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 좋은 모델</a:t>
            </a:r>
            <a:endParaRPr lang="en-US" altLang="ko-KR" sz="14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3DE5271E-FA48-122D-3E6E-49FA3225BB78}"/>
              </a:ext>
            </a:extLst>
          </p:cNvPr>
          <p:cNvSpPr txBox="1">
            <a:spLocks/>
          </p:cNvSpPr>
          <p:nvPr/>
        </p:nvSpPr>
        <p:spPr>
          <a:xfrm>
            <a:off x="1957224" y="2854767"/>
            <a:ext cx="1208764" cy="3553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Coherence</a:t>
            </a:r>
            <a:endParaRPr lang="en-US" altLang="ko-KR" sz="1500" b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부제목 3">
            <a:extLst>
              <a:ext uri="{FF2B5EF4-FFF2-40B4-BE49-F238E27FC236}">
                <a16:creationId xmlns:a16="http://schemas.microsoft.com/office/drawing/2014/main" id="{31380384-9400-A61A-BE02-E36C07038815}"/>
              </a:ext>
            </a:extLst>
          </p:cNvPr>
          <p:cNvSpPr txBox="1">
            <a:spLocks/>
          </p:cNvSpPr>
          <p:nvPr/>
        </p:nvSpPr>
        <p:spPr>
          <a:xfrm>
            <a:off x="5911921" y="2854767"/>
            <a:ext cx="1208764" cy="3553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Perplexity</a:t>
            </a:r>
            <a:endParaRPr lang="en-US" altLang="ko-KR" sz="1500" b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7" name="부제목 3">
            <a:extLst>
              <a:ext uri="{FF2B5EF4-FFF2-40B4-BE49-F238E27FC236}">
                <a16:creationId xmlns:a16="http://schemas.microsoft.com/office/drawing/2014/main" id="{6AEB22B0-DE99-A9EF-D13F-F67386F0FF49}"/>
              </a:ext>
            </a:extLst>
          </p:cNvPr>
          <p:cNvSpPr txBox="1">
            <a:spLocks/>
          </p:cNvSpPr>
          <p:nvPr/>
        </p:nvSpPr>
        <p:spPr>
          <a:xfrm>
            <a:off x="4482591" y="1527446"/>
            <a:ext cx="2246289" cy="3371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Perplexity</a:t>
            </a:r>
            <a:endParaRPr lang="en-US" altLang="ko-KR" sz="1600" b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부제목 3">
            <a:extLst>
              <a:ext uri="{FF2B5EF4-FFF2-40B4-BE49-F238E27FC236}">
                <a16:creationId xmlns:a16="http://schemas.microsoft.com/office/drawing/2014/main" id="{17BA957D-BFA9-4F97-1857-D0119ADA5F54}"/>
              </a:ext>
            </a:extLst>
          </p:cNvPr>
          <p:cNvSpPr txBox="1">
            <a:spLocks/>
          </p:cNvSpPr>
          <p:nvPr/>
        </p:nvSpPr>
        <p:spPr>
          <a:xfrm>
            <a:off x="4839560" y="1888356"/>
            <a:ext cx="4217435" cy="73373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혼란도</a:t>
            </a: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 키워드가 얼마나 잘 예측됐는지</a:t>
            </a:r>
            <a:endParaRPr lang="en-US" altLang="ko-KR" sz="14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Score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가 </a:t>
            </a:r>
            <a:r>
              <a:rPr lang="ko-KR" altLang="en-US" sz="14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낮을수록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 좋은 모델</a:t>
            </a:r>
            <a:endParaRPr lang="en-US" altLang="ko-KR" sz="14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00000"/>
              </a:lnSpc>
            </a:pPr>
            <a:endParaRPr lang="en-US" altLang="ko-KR" sz="14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0" name="부제목 3">
            <a:extLst>
              <a:ext uri="{FF2B5EF4-FFF2-40B4-BE49-F238E27FC236}">
                <a16:creationId xmlns:a16="http://schemas.microsoft.com/office/drawing/2014/main" id="{18A550D7-C280-6740-9F94-04AB565C2E60}"/>
              </a:ext>
            </a:extLst>
          </p:cNvPr>
          <p:cNvSpPr txBox="1">
            <a:spLocks/>
          </p:cNvSpPr>
          <p:nvPr/>
        </p:nvSpPr>
        <p:spPr>
          <a:xfrm>
            <a:off x="3224063" y="5857927"/>
            <a:ext cx="3404239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9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최적 토픽 수 </a:t>
            </a:r>
            <a:r>
              <a:rPr lang="en-US" altLang="ko-KR" sz="19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8~12</a:t>
            </a:r>
            <a:r>
              <a:rPr lang="ko-KR" altLang="en-US" sz="19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  <a:r>
              <a:rPr lang="ko-KR" altLang="en-US" sz="1900">
                <a:latin typeface="나눔고딕OTF" panose="020D0604000000000000" pitchFamily="34" charset="-127"/>
                <a:ea typeface="나눔고딕OTF" panose="020D0604000000000000" pitchFamily="34" charset="-127"/>
              </a:rPr>
              <a:t>로 결정</a:t>
            </a:r>
            <a:endParaRPr lang="en-US" altLang="ko-KR" sz="19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화살표: 톱니 모양의 오른쪽 20">
            <a:extLst>
              <a:ext uri="{FF2B5EF4-FFF2-40B4-BE49-F238E27FC236}">
                <a16:creationId xmlns:a16="http://schemas.microsoft.com/office/drawing/2014/main" id="{39259876-F6C6-9D20-E178-8FB8EBE0D2EA}"/>
              </a:ext>
            </a:extLst>
          </p:cNvPr>
          <p:cNvSpPr/>
          <p:nvPr/>
        </p:nvSpPr>
        <p:spPr>
          <a:xfrm>
            <a:off x="2106823" y="5832264"/>
            <a:ext cx="914400" cy="397714"/>
          </a:xfrm>
          <a:prstGeom prst="notchedRightArrow">
            <a:avLst/>
          </a:prstGeom>
          <a:solidFill>
            <a:srgbClr val="180BC6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0BC7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C46A03-573E-1AF8-E7EB-42CECE611EB6}"/>
              </a:ext>
            </a:extLst>
          </p:cNvPr>
          <p:cNvSpPr/>
          <p:nvPr/>
        </p:nvSpPr>
        <p:spPr>
          <a:xfrm>
            <a:off x="6340794" y="3306763"/>
            <a:ext cx="529443" cy="17927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40D6734-9742-107D-2E31-535D1B36B3C6}"/>
              </a:ext>
            </a:extLst>
          </p:cNvPr>
          <p:cNvSpPr/>
          <p:nvPr/>
        </p:nvSpPr>
        <p:spPr>
          <a:xfrm>
            <a:off x="2276994" y="3297238"/>
            <a:ext cx="529443" cy="179276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accent1">
                <a:shade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936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부제목 3">
            <a:extLst>
              <a:ext uri="{FF2B5EF4-FFF2-40B4-BE49-F238E27FC236}">
                <a16:creationId xmlns:a16="http://schemas.microsoft.com/office/drawing/2014/main" id="{03CA0A55-1222-890F-9CF4-4B9092D87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807" y="1492415"/>
            <a:ext cx="7707887" cy="454177"/>
          </a:xfr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LSA</a:t>
            </a:r>
            <a:r>
              <a:rPr kumimoji="1" lang="en-US" altLang="ko-KR" sz="1600" b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2-4)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키워드 추출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0A7848DF-C5E7-5E44-A783-5CADBEABD643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후보군 추출 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부제목 3">
            <a:extLst>
              <a:ext uri="{FF2B5EF4-FFF2-40B4-BE49-F238E27FC236}">
                <a16:creationId xmlns:a16="http://schemas.microsoft.com/office/drawing/2014/main" id="{8D146D08-D823-B049-A725-1C0382886739}"/>
              </a:ext>
            </a:extLst>
          </p:cNvPr>
          <p:cNvSpPr txBox="1">
            <a:spLocks/>
          </p:cNvSpPr>
          <p:nvPr/>
        </p:nvSpPr>
        <p:spPr>
          <a:xfrm>
            <a:off x="1025807" y="4005499"/>
            <a:ext cx="7707887" cy="4541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LDA </a:t>
            </a: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A356E70B-7405-BF8F-8E84-425EEB351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978593"/>
              </p:ext>
            </p:extLst>
          </p:nvPr>
        </p:nvGraphicFramePr>
        <p:xfrm>
          <a:off x="1388781" y="1894553"/>
          <a:ext cx="6176676" cy="19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778909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661756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058184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675564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864425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378235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540535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671187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95302560"/>
                    </a:ext>
                  </a:extLst>
                </a:gridCol>
                <a:gridCol w="690276">
                  <a:extLst>
                    <a:ext uri="{9D8B030D-6E8A-4147-A177-3AD203B41FA5}">
                      <a16:colId xmlns:a16="http://schemas.microsoft.com/office/drawing/2014/main" val="2870157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Topic1</a:t>
                      </a:r>
                      <a:endParaRPr lang="ko-KR" altLang="en-US" sz="11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Topic2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Topic3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Topic4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Topic5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Topic6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Topic7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Topic8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lt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Topic9</a:t>
                      </a:r>
                      <a:endParaRPr lang="ko-KR" altLang="en-US" sz="1100" b="0" kern="1200">
                        <a:solidFill>
                          <a:schemeClr val="lt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lt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Topic10</a:t>
                      </a:r>
                      <a:endParaRPr lang="ko-KR" altLang="en-US" sz="1100" b="0" kern="1200">
                        <a:solidFill>
                          <a:schemeClr val="lt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247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  <a:endParaRPr lang="en-US" altLang="ko-KR" sz="1000" b="1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(0.75)</a:t>
                      </a:r>
                      <a:endParaRPr lang="ko-KR" altLang="en-US" sz="1000" b="1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감동</a:t>
                      </a:r>
                      <a:endParaRPr lang="en-US" altLang="ko-KR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marL="0" algn="ctr" defTabSz="914377" rtl="0" eaLnBrk="1" latinLnBrk="1" hangingPunct="1"/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(0.82)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사랑</a:t>
                      </a:r>
                      <a:b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</a:br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(0.74)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사람</a:t>
                      </a:r>
                      <a:endParaRPr lang="en-US" altLang="ko-KR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(0.71)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배우</a:t>
                      </a:r>
                      <a:endParaRPr lang="en-US" altLang="ko-KR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marL="0" algn="ctr" defTabSz="914377" rtl="0" eaLnBrk="1" latinLnBrk="1" hangingPunct="1"/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(0.71)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눈물</a:t>
                      </a:r>
                      <a:r>
                        <a:rPr lang="en-US" altLang="ko-KR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(0.71)</a:t>
                      </a:r>
                      <a:endParaRPr lang="ko-KR" altLang="en-US" sz="1000" b="1" kern="1200">
                        <a:solidFill>
                          <a:srgbClr val="FF0000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눈물</a:t>
                      </a:r>
                      <a:r>
                        <a:rPr lang="en-US" altLang="ko-KR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(0.75)</a:t>
                      </a:r>
                      <a:endParaRPr lang="ko-KR" altLang="en-US" sz="1000" b="1" kern="1200">
                        <a:solidFill>
                          <a:srgbClr val="FF0000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감독</a:t>
                      </a:r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(0.78)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기대</a:t>
                      </a:r>
                      <a:br>
                        <a:rPr lang="en-US" altLang="ko-KR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</a:br>
                      <a:r>
                        <a:rPr lang="en-US" altLang="ko-KR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(0.75)</a:t>
                      </a:r>
                      <a:endParaRPr lang="ko-KR" altLang="en-US" sz="1000" b="1" kern="1200">
                        <a:solidFill>
                          <a:srgbClr val="FF0000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내용</a:t>
                      </a:r>
                      <a:br>
                        <a:rPr lang="en-US" altLang="ko-KR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</a:br>
                      <a:r>
                        <a:rPr lang="en-US" altLang="ko-KR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(0.53)</a:t>
                      </a:r>
                      <a:endParaRPr lang="ko-KR" altLang="en-US" sz="1000" b="1" kern="1200">
                        <a:solidFill>
                          <a:srgbClr val="FF0000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9880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감동</a:t>
                      </a:r>
                      <a:endParaRPr lang="en-US" altLang="ko-KR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(0.47)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재미</a:t>
                      </a:r>
                      <a:endParaRPr lang="en-US" altLang="ko-KR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(0.1)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사람</a:t>
                      </a:r>
                      <a:b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</a:br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(0.52)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감독</a:t>
                      </a:r>
                      <a:endParaRPr lang="en-US" altLang="ko-KR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(0.08)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감독</a:t>
                      </a:r>
                      <a:endParaRPr lang="en-US" altLang="ko-KR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(0.38)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가슴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(0.28)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배우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(0.39)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(0.12)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이상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(0.26)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가슴</a:t>
                      </a:r>
                      <a:b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</a:b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(0.36)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3209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  <a:endParaRPr lang="en-US" altLang="ko-KR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(0.33)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눈물</a:t>
                      </a:r>
                      <a:endParaRPr lang="en-US" altLang="ko-KR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(0.09)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이야기</a:t>
                      </a:r>
                      <a:b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</a:b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(0.16)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기대</a:t>
                      </a:r>
                      <a:endParaRPr lang="en-US" altLang="ko-KR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(0.06)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스토리</a:t>
                      </a:r>
                      <a:endParaRPr lang="en-US" altLang="ko-KR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(0.20)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스토리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(0.20)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가슴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(0.10)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기대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(0.11)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기대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(0.11)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현실</a:t>
                      </a:r>
                      <a:b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</a:b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(0.32)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60658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…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24237668"/>
                  </a:ext>
                </a:extLst>
              </a:tr>
            </a:tbl>
          </a:graphicData>
        </a:graphic>
      </p:graphicFrame>
      <p:graphicFrame>
        <p:nvGraphicFramePr>
          <p:cNvPr id="12" name="표 18">
            <a:extLst>
              <a:ext uri="{FF2B5EF4-FFF2-40B4-BE49-F238E27FC236}">
                <a16:creationId xmlns:a16="http://schemas.microsoft.com/office/drawing/2014/main" id="{279E946F-4A38-33FF-58AA-554D7E7D9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562416"/>
              </p:ext>
            </p:extLst>
          </p:nvPr>
        </p:nvGraphicFramePr>
        <p:xfrm>
          <a:off x="1388781" y="4459676"/>
          <a:ext cx="6176676" cy="193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7789090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661756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058184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675564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8644258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3782356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540535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6711875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895302560"/>
                    </a:ext>
                  </a:extLst>
                </a:gridCol>
                <a:gridCol w="690276">
                  <a:extLst>
                    <a:ext uri="{9D8B030D-6E8A-4147-A177-3AD203B41FA5}">
                      <a16:colId xmlns:a16="http://schemas.microsoft.com/office/drawing/2014/main" val="2870157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Topic1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Topic2</a:t>
                      </a:r>
                      <a:endParaRPr lang="ko-KR" altLang="en-US" sz="11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Topic3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Topic4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Topic5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Topic6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Topic7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Topic8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lt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Topic9</a:t>
                      </a:r>
                      <a:endParaRPr lang="ko-KR" altLang="en-US" sz="1100" b="0" kern="1200">
                        <a:solidFill>
                          <a:schemeClr val="lt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lt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Topic10</a:t>
                      </a:r>
                      <a:endParaRPr lang="ko-KR" altLang="en-US" sz="1100" b="0" kern="1200">
                        <a:solidFill>
                          <a:schemeClr val="lt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247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감독</a:t>
                      </a:r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(0.10)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사람</a:t>
                      </a:r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(0.138)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감동</a:t>
                      </a:r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(0.169)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연기</a:t>
                      </a:r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(0.158)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반전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(0.043)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실화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(0.052)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시간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(0.072)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가슴</a:t>
                      </a:r>
                      <a:r>
                        <a:rPr lang="en-US" altLang="ko-KR" sz="1000" b="1" kern="1200">
                          <a:solidFill>
                            <a:srgbClr val="FF0000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(0.061)</a:t>
                      </a:r>
                      <a:endParaRPr lang="ko-KR" altLang="en-US" sz="1000" b="1" kern="1200">
                        <a:solidFill>
                          <a:srgbClr val="FF0000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결말</a:t>
                      </a:r>
                      <a:b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</a:b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(0.041)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사랑</a:t>
                      </a:r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(0.133)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extLst>
                  <a:ext uri="{0D108BD9-81ED-4DB2-BD59-A6C34878D82A}">
                    <a16:rowId xmlns:a16="http://schemas.microsoft.com/office/drawing/2014/main" val="39880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이해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(0.059)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기대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(0.063)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마음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(0.067)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배우</a:t>
                      </a:r>
                      <a:r>
                        <a:rPr lang="en-US" altLang="ko-KR" sz="1000" b="1" kern="12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(0.087)</a:t>
                      </a:r>
                      <a:endParaRPr lang="ko-KR" altLang="en-US" sz="1000" b="1" kern="120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엄마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(0.032)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액션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(0.021)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재미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(0.063)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이야기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(0.061)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세상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(0.041)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눈물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(0.048)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extLst>
                  <a:ext uri="{0D108BD9-81ED-4DB2-BD59-A6C34878D82A}">
                    <a16:rowId xmlns:a16="http://schemas.microsoft.com/office/drawing/2014/main" val="153209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나라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(0.035)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이상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(0.040)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장면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(0.060)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스토리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(0.064)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기분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(0.032)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평론가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(0.020)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감동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(0.047)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현실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(0.058)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필요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(0.036)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ko-KR" altLang="en-US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남자</a:t>
                      </a:r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(0.042)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extLst>
                  <a:ext uri="{0D108BD9-81ED-4DB2-BD59-A6C34878D82A}">
                    <a16:rowId xmlns:a16="http://schemas.microsoft.com/office/drawing/2014/main" val="360658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ctr" defTabSz="914377" rtl="0" eaLnBrk="1" latinLnBrk="1" hangingPunct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cs typeface="+mn-cs"/>
                        </a:rPr>
                        <a:t>…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  <a:cs typeface="+mn-cs"/>
                      </a:endParaRPr>
                    </a:p>
                  </a:txBody>
                  <a:tcPr marL="84612" marR="84612" marT="42306" marB="42306" anchor="ctr"/>
                </a:tc>
                <a:extLst>
                  <a:ext uri="{0D108BD9-81ED-4DB2-BD59-A6C34878D82A}">
                    <a16:rowId xmlns:a16="http://schemas.microsoft.com/office/drawing/2014/main" val="124237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200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2-4) </a:t>
            </a:r>
            <a:r>
              <a:rPr lang="ko-KR" altLang="en-US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키워드 추출</a:t>
            </a:r>
            <a:endParaRPr lang="en-US" b="1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D96A4236-2277-2448-F1C6-F5D42F4DF987}"/>
              </a:ext>
            </a:extLst>
          </p:cNvPr>
          <p:cNvSpPr txBox="1">
            <a:spLocks/>
          </p:cNvSpPr>
          <p:nvPr/>
        </p:nvSpPr>
        <p:spPr>
          <a:xfrm>
            <a:off x="4879749" y="2353887"/>
            <a:ext cx="3754066" cy="1075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토픽 수</a:t>
            </a: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에 따라 달라지는 결과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키워드로서 </a:t>
            </a:r>
            <a:r>
              <a:rPr lang="ko-KR" altLang="en-US" sz="15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부적절한 단어</a:t>
            </a: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들 확인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추출 </a:t>
            </a:r>
            <a:r>
              <a:rPr lang="ko-KR" altLang="en-US" sz="15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소요시간</a:t>
            </a: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오래 걸림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010016"/>
              </p:ext>
            </p:extLst>
          </p:nvPr>
        </p:nvGraphicFramePr>
        <p:xfrm>
          <a:off x="1433438" y="1968324"/>
          <a:ext cx="3138560" cy="3942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280">
                  <a:extLst>
                    <a:ext uri="{9D8B030D-6E8A-4147-A177-3AD203B41FA5}">
                      <a16:colId xmlns:a16="http://schemas.microsoft.com/office/drawing/2014/main" val="2401549185"/>
                    </a:ext>
                  </a:extLst>
                </a:gridCol>
                <a:gridCol w="1569280">
                  <a:extLst>
                    <a:ext uri="{9D8B030D-6E8A-4147-A177-3AD203B41FA5}">
                      <a16:colId xmlns:a16="http://schemas.microsoft.com/office/drawing/2014/main" val="3785501662"/>
                    </a:ext>
                  </a:extLst>
                </a:gridCol>
              </a:tblGrid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Keyword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Score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515163729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3040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722334374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감동이</a:t>
                      </a: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2802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974164190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감동</a:t>
                      </a: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2262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1373229664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감동지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1956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541436345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연기력</a:t>
                      </a: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1943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990241343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명배우</a:t>
                      </a: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1926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448579576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스토리</a:t>
                      </a: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1187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3371730013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연기자</a:t>
                      </a: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1139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3425657713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영상미</a:t>
                      </a: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802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839600865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명감독</a:t>
                      </a: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778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195036091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눈물흘림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771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84401590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사랑놀음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710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3568522382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스토리텔링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659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367480750"/>
                  </a:ext>
                </a:extLst>
              </a:tr>
            </a:tbl>
          </a:graphicData>
        </a:graphic>
      </p:graphicFrame>
      <p:sp>
        <p:nvSpPr>
          <p:cNvPr id="12" name="부제목 3">
            <a:extLst>
              <a:ext uri="{FF2B5EF4-FFF2-40B4-BE49-F238E27FC236}">
                <a16:creationId xmlns:a16="http://schemas.microsoft.com/office/drawing/2014/main" id="{F854CDCD-4C0D-A8D4-09B5-00662B122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807" y="1492415"/>
            <a:ext cx="7707887" cy="454177"/>
          </a:xfr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KeyBERT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41E30C0-11F8-53C0-759A-EED8CA5E3734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후보군 추출 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60C984-E3DE-D530-A0D6-4B23F8D0BCA6}"/>
              </a:ext>
            </a:extLst>
          </p:cNvPr>
          <p:cNvSpPr/>
          <p:nvPr/>
        </p:nvSpPr>
        <p:spPr>
          <a:xfrm>
            <a:off x="1433437" y="2521596"/>
            <a:ext cx="3138561" cy="312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42F61D-6A69-9770-E1FA-A055EFC80355}"/>
              </a:ext>
            </a:extLst>
          </p:cNvPr>
          <p:cNvSpPr/>
          <p:nvPr/>
        </p:nvSpPr>
        <p:spPr>
          <a:xfrm>
            <a:off x="1433437" y="3069809"/>
            <a:ext cx="3138561" cy="312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D480FA-C3BB-6945-24F8-E0760565EE36}"/>
              </a:ext>
            </a:extLst>
          </p:cNvPr>
          <p:cNvSpPr/>
          <p:nvPr/>
        </p:nvSpPr>
        <p:spPr>
          <a:xfrm>
            <a:off x="1433437" y="5062411"/>
            <a:ext cx="3138561" cy="874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부제목 3">
            <a:extLst>
              <a:ext uri="{FF2B5EF4-FFF2-40B4-BE49-F238E27FC236}">
                <a16:creationId xmlns:a16="http://schemas.microsoft.com/office/drawing/2014/main" id="{C7E3BC88-629B-D98B-5181-CBEE0F743302}"/>
              </a:ext>
            </a:extLst>
          </p:cNvPr>
          <p:cNvSpPr txBox="1">
            <a:spLocks/>
          </p:cNvSpPr>
          <p:nvPr/>
        </p:nvSpPr>
        <p:spPr>
          <a:xfrm>
            <a:off x="4729024" y="5052363"/>
            <a:ext cx="4119871" cy="11387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</a:t>
            </a:r>
            <a:r>
              <a:rPr lang="ko-KR" altLang="en-US" sz="15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모델들을 다같이 </a:t>
            </a:r>
            <a:r>
              <a:rPr lang="ko-KR" altLang="en-US" sz="1500" dirty="0" err="1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사용</a:t>
            </a:r>
            <a:r>
              <a:rPr lang="ko-KR" altLang="en-US" sz="15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해보는건</a:t>
            </a: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어떨까</a:t>
            </a:r>
            <a:r>
              <a:rPr lang="en-US" altLang="ko-KR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7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 LSA, LDA, </a:t>
            </a:r>
            <a:r>
              <a:rPr lang="en-US" altLang="ko-KR" sz="17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KeyBERT</a:t>
            </a:r>
            <a:r>
              <a:rPr lang="ko-KR" altLang="en-US" sz="17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7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앙상블</a:t>
            </a:r>
          </a:p>
          <a:p>
            <a:pPr marL="285750" indent="-285750">
              <a:lnSpc>
                <a:spcPct val="100000"/>
              </a:lnSpc>
              <a:buFont typeface="Symbol" panose="05050102010706020507" pitchFamily="18" charset="2"/>
              <a:buChar char="Þ"/>
            </a:pP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화살표: 톱니 모양의 오른쪽 12">
            <a:extLst>
              <a:ext uri="{FF2B5EF4-FFF2-40B4-BE49-F238E27FC236}">
                <a16:creationId xmlns:a16="http://schemas.microsoft.com/office/drawing/2014/main" id="{F3D5F710-AF3C-90F2-B5AF-EA1F8F7B044F}"/>
              </a:ext>
            </a:extLst>
          </p:cNvPr>
          <p:cNvSpPr/>
          <p:nvPr/>
        </p:nvSpPr>
        <p:spPr>
          <a:xfrm>
            <a:off x="4898799" y="5458121"/>
            <a:ext cx="409517" cy="259372"/>
          </a:xfrm>
          <a:prstGeom prst="notchedRightArrow">
            <a:avLst/>
          </a:prstGeom>
          <a:solidFill>
            <a:srgbClr val="180BC6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0B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824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2-4)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키워드 추출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부제목 3">
            <a:extLst>
              <a:ext uri="{FF2B5EF4-FFF2-40B4-BE49-F238E27FC236}">
                <a16:creationId xmlns:a16="http://schemas.microsoft.com/office/drawing/2014/main" id="{6B21931A-BDCE-BE09-A84A-E13912E0E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807" y="1492415"/>
            <a:ext cx="7707887" cy="454177"/>
          </a:xfr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LSA, LDA, KeyBERT </a:t>
            </a:r>
            <a:r>
              <a:rPr kumimoji="1" lang="ko-KR" altLang="en-US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앙상블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FF9AE507-EE8B-06DA-06E0-101C1CA14768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후보군 추출 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26E4A48-7614-360F-A9DD-BE450BF24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816727"/>
              </p:ext>
            </p:extLst>
          </p:nvPr>
        </p:nvGraphicFramePr>
        <p:xfrm>
          <a:off x="1433439" y="1968324"/>
          <a:ext cx="3138560" cy="3379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280">
                  <a:extLst>
                    <a:ext uri="{9D8B030D-6E8A-4147-A177-3AD203B41FA5}">
                      <a16:colId xmlns:a16="http://schemas.microsoft.com/office/drawing/2014/main" val="2401549185"/>
                    </a:ext>
                  </a:extLst>
                </a:gridCol>
                <a:gridCol w="1569280">
                  <a:extLst>
                    <a:ext uri="{9D8B030D-6E8A-4147-A177-3AD203B41FA5}">
                      <a16:colId xmlns:a16="http://schemas.microsoft.com/office/drawing/2014/main" val="3785501662"/>
                    </a:ext>
                  </a:extLst>
                </a:gridCol>
              </a:tblGrid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Keyword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Score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515163729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감동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0.187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722334374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0.177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974164190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사람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0.137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1373229664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감독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0.119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541436345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눈물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0.118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990241343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0.098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448579576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기대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0.098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3371730013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사랑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0.093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3425657713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스토리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0.076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839600865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내용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0.074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195036091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가슴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0.071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8440159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18A3BB-8489-05A7-FEC6-0AEC0675AD02}"/>
              </a:ext>
            </a:extLst>
          </p:cNvPr>
          <p:cNvSpPr/>
          <p:nvPr/>
        </p:nvSpPr>
        <p:spPr>
          <a:xfrm>
            <a:off x="1433437" y="3368475"/>
            <a:ext cx="3138561" cy="284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139F34-1F7E-D6B3-039B-8D31D4768B1A}"/>
              </a:ext>
            </a:extLst>
          </p:cNvPr>
          <p:cNvSpPr/>
          <p:nvPr/>
        </p:nvSpPr>
        <p:spPr>
          <a:xfrm>
            <a:off x="1433437" y="4787244"/>
            <a:ext cx="3138561" cy="560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부제목 3">
            <a:extLst>
              <a:ext uri="{FF2B5EF4-FFF2-40B4-BE49-F238E27FC236}">
                <a16:creationId xmlns:a16="http://schemas.microsoft.com/office/drawing/2014/main" id="{6D43DEDD-6EFC-F019-223A-0C7ECE13253D}"/>
              </a:ext>
            </a:extLst>
          </p:cNvPr>
          <p:cNvSpPr txBox="1">
            <a:spLocks/>
          </p:cNvSpPr>
          <p:nvPr/>
        </p:nvSpPr>
        <p:spPr>
          <a:xfrm>
            <a:off x="4879749" y="2353887"/>
            <a:ext cx="4119870" cy="1075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개별 모델들의 결과보다 괜찮은 키워드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키워드로서 </a:t>
            </a:r>
            <a:r>
              <a:rPr lang="ko-KR" altLang="en-US" sz="15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약간 아쉬운 단어</a:t>
            </a: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존재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추출 </a:t>
            </a:r>
            <a:r>
              <a:rPr lang="ko-KR" altLang="en-US" sz="15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소요시간</a:t>
            </a: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 </a:t>
            </a: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오래 걸림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부제목 3">
            <a:extLst>
              <a:ext uri="{FF2B5EF4-FFF2-40B4-BE49-F238E27FC236}">
                <a16:creationId xmlns:a16="http://schemas.microsoft.com/office/drawing/2014/main" id="{1A7B4444-1F90-CE0A-F0BB-8A541AF2A0E7}"/>
              </a:ext>
            </a:extLst>
          </p:cNvPr>
          <p:cNvSpPr txBox="1">
            <a:spLocks/>
          </p:cNvSpPr>
          <p:nvPr/>
        </p:nvSpPr>
        <p:spPr>
          <a:xfrm>
            <a:off x="4729026" y="5062411"/>
            <a:ext cx="5269086" cy="11387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5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수</a:t>
            </a: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r>
              <a:rPr lang="ko-KR" altLang="en-US" sz="15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늘려보면</a:t>
            </a: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어떨까</a:t>
            </a:r>
            <a:r>
              <a:rPr lang="en-US" altLang="ko-KR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7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</a:t>
            </a:r>
            <a:r>
              <a:rPr lang="ko-KR" altLang="en-US" sz="17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여러 개의 </a:t>
            </a:r>
            <a:r>
              <a:rPr lang="en-US" altLang="ko-KR" sz="17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LDA</a:t>
            </a:r>
            <a:r>
              <a:rPr lang="ko-KR" altLang="en-US" sz="1700" dirty="0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모델</a:t>
            </a:r>
            <a:r>
              <a:rPr lang="ko-KR" altLang="en-US" sz="17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앙상블을 진행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화살표: 톱니 모양의 오른쪽 12">
            <a:extLst>
              <a:ext uri="{FF2B5EF4-FFF2-40B4-BE49-F238E27FC236}">
                <a16:creationId xmlns:a16="http://schemas.microsoft.com/office/drawing/2014/main" id="{C2F6DFBC-5843-0673-3012-3CA99A827EE7}"/>
              </a:ext>
            </a:extLst>
          </p:cNvPr>
          <p:cNvSpPr/>
          <p:nvPr/>
        </p:nvSpPr>
        <p:spPr>
          <a:xfrm>
            <a:off x="4879749" y="5448596"/>
            <a:ext cx="409517" cy="259372"/>
          </a:xfrm>
          <a:prstGeom prst="notchedRightArrow">
            <a:avLst/>
          </a:prstGeom>
          <a:solidFill>
            <a:srgbClr val="180BC6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0B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44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2-4)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키워드 추출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부제목 3">
            <a:extLst>
              <a:ext uri="{FF2B5EF4-FFF2-40B4-BE49-F238E27FC236}">
                <a16:creationId xmlns:a16="http://schemas.microsoft.com/office/drawing/2014/main" id="{12B9CF54-6933-336A-D1ED-C71CDC07D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807" y="1492415"/>
            <a:ext cx="7707887" cy="454177"/>
          </a:xfr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앙상블 </a:t>
            </a:r>
            <a:r>
              <a: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LDA</a:t>
            </a:r>
            <a:endParaRPr kumimoji="1"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3A5371F-F49E-F6BB-7246-64B115BB8779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최종 키워드 추출</a:t>
            </a:r>
            <a:endParaRPr lang="en-US" altLang="ko-KR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936829E-6EF7-02AC-D1F3-5B83D468F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067186"/>
              </p:ext>
            </p:extLst>
          </p:nvPr>
        </p:nvGraphicFramePr>
        <p:xfrm>
          <a:off x="1433439" y="1968324"/>
          <a:ext cx="3138560" cy="3097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280">
                  <a:extLst>
                    <a:ext uri="{9D8B030D-6E8A-4147-A177-3AD203B41FA5}">
                      <a16:colId xmlns:a16="http://schemas.microsoft.com/office/drawing/2014/main" val="2401549185"/>
                    </a:ext>
                  </a:extLst>
                </a:gridCol>
                <a:gridCol w="1569280">
                  <a:extLst>
                    <a:ext uri="{9D8B030D-6E8A-4147-A177-3AD203B41FA5}">
                      <a16:colId xmlns:a16="http://schemas.microsoft.com/office/drawing/2014/main" val="3785501662"/>
                    </a:ext>
                  </a:extLst>
                </a:gridCol>
              </a:tblGrid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Keyword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Score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515163729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2.67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722334374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감동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2.14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974164190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1.42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1373229664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사람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1.24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541436345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감독</a:t>
                      </a: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1.09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990241343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사랑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1.08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448579576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스토리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solidFill>
                            <a:srgbClr val="180BC7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0.92</a:t>
                      </a:r>
                      <a:endParaRPr lang="ko-KR" altLang="en-US" sz="1300" dirty="0">
                        <a:solidFill>
                          <a:srgbClr val="180BC7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3371730013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눈물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0.67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3425657713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마음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0.54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839600865"/>
                  </a:ext>
                </a:extLst>
              </a:tr>
              <a:tr h="281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기대</a:t>
                      </a:r>
                    </a:p>
                  </a:txBody>
                  <a:tcPr marL="69412" marR="69412" marT="34706" marB="34706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0.54</a:t>
                      </a:r>
                      <a:endParaRPr lang="ko-KR" altLang="en-US" sz="13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69412" marR="69412" marT="34706" marB="34706"/>
                </a:tc>
                <a:extLst>
                  <a:ext uri="{0D108BD9-81ED-4DB2-BD59-A6C34878D82A}">
                    <a16:rowId xmlns:a16="http://schemas.microsoft.com/office/drawing/2014/main" val="2195036091"/>
                  </a:ext>
                </a:extLst>
              </a:tr>
            </a:tbl>
          </a:graphicData>
        </a:graphic>
      </p:graphicFrame>
      <p:sp>
        <p:nvSpPr>
          <p:cNvPr id="16" name="부제목 3">
            <a:extLst>
              <a:ext uri="{FF2B5EF4-FFF2-40B4-BE49-F238E27FC236}">
                <a16:creationId xmlns:a16="http://schemas.microsoft.com/office/drawing/2014/main" id="{F7E7F530-DDDA-D128-6705-13FD18F84CB7}"/>
              </a:ext>
            </a:extLst>
          </p:cNvPr>
          <p:cNvSpPr txBox="1">
            <a:spLocks/>
          </p:cNvSpPr>
          <p:nvPr/>
        </p:nvSpPr>
        <p:spPr>
          <a:xfrm>
            <a:off x="4809413" y="5062411"/>
            <a:ext cx="4119871" cy="113871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추출된 키워드만으로 의미 해석의 어려움 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7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키워드 유사단어</a:t>
            </a:r>
            <a:r>
              <a:rPr lang="ko-KR" altLang="en-US" sz="17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와 </a:t>
            </a:r>
            <a:r>
              <a:rPr lang="ko-KR" altLang="en-US" sz="17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간 비중</a:t>
            </a:r>
            <a:br>
              <a:rPr lang="en-US" altLang="ko-KR" sz="17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en-US" altLang="ko-KR" sz="1700" dirty="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     </a:t>
            </a:r>
            <a:r>
              <a:rPr lang="ko-KR" altLang="en-US" sz="17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정보 같이 제공</a:t>
            </a:r>
            <a:br>
              <a:rPr lang="en-US" altLang="ko-KR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부제목 3">
            <a:extLst>
              <a:ext uri="{FF2B5EF4-FFF2-40B4-BE49-F238E27FC236}">
                <a16:creationId xmlns:a16="http://schemas.microsoft.com/office/drawing/2014/main" id="{D3CEE31F-4DEB-5CE4-0D99-EDC8A9F0D196}"/>
              </a:ext>
            </a:extLst>
          </p:cNvPr>
          <p:cNvSpPr txBox="1">
            <a:spLocks/>
          </p:cNvSpPr>
          <p:nvPr/>
        </p:nvSpPr>
        <p:spPr>
          <a:xfrm>
            <a:off x="4879749" y="2353887"/>
            <a:ext cx="4119870" cy="1075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여러 랜덤시드를 가진 </a:t>
            </a:r>
            <a:r>
              <a:rPr lang="en-US" altLang="ko-KR" sz="1500">
                <a:solidFill>
                  <a:srgbClr val="180BC7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LDA</a:t>
            </a: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로 </a:t>
            </a: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앙상블 구성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설득력 있는 단어들이 상위 키워드에 분포</a:t>
            </a:r>
            <a:endParaRPr lang="en-US" altLang="ko-KR" sz="15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화살표: 톱니 모양의 오른쪽 9">
            <a:extLst>
              <a:ext uri="{FF2B5EF4-FFF2-40B4-BE49-F238E27FC236}">
                <a16:creationId xmlns:a16="http://schemas.microsoft.com/office/drawing/2014/main" id="{45170510-FB63-9424-0DD4-902306281D1C}"/>
              </a:ext>
            </a:extLst>
          </p:cNvPr>
          <p:cNvSpPr/>
          <p:nvPr/>
        </p:nvSpPr>
        <p:spPr>
          <a:xfrm>
            <a:off x="4879749" y="5458121"/>
            <a:ext cx="409517" cy="259372"/>
          </a:xfrm>
          <a:prstGeom prst="notchedRightArrow">
            <a:avLst/>
          </a:prstGeom>
          <a:solidFill>
            <a:srgbClr val="180BC6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0B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290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2-4)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키워드 추출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AEEB2908-759C-DDF6-8644-E60D81C74A95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유사 단어 </a:t>
            </a:r>
            <a:endParaRPr lang="en-US" sz="16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3" name="부제목 3">
            <a:extLst>
              <a:ext uri="{FF2B5EF4-FFF2-40B4-BE49-F238E27FC236}">
                <a16:creationId xmlns:a16="http://schemas.microsoft.com/office/drawing/2014/main" id="{B84D52CB-8A92-79A6-A00D-9696E7B406CB}"/>
              </a:ext>
            </a:extLst>
          </p:cNvPr>
          <p:cNvSpPr txBox="1">
            <a:spLocks/>
          </p:cNvSpPr>
          <p:nvPr/>
        </p:nvSpPr>
        <p:spPr>
          <a:xfrm>
            <a:off x="5834676" y="4207051"/>
            <a:ext cx="2400787" cy="111154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전체 단어 대비 비중</a:t>
            </a:r>
            <a:endParaRPr kumimoji="1" lang="en-US" altLang="ko-KR" sz="16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핵심키워드 간 비중</a:t>
            </a:r>
            <a:br>
              <a: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kumimoji="1" lang="ko-KR" altLang="en-US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상위 </a:t>
            </a:r>
            <a:r>
              <a: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5% </a:t>
            </a:r>
            <a:r>
              <a:rPr kumimoji="1" lang="ko-KR" altLang="en-US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단어</a:t>
            </a:r>
            <a:r>
              <a:rPr kumimoji="1" lang="en-US" altLang="ko-KR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  <a:endParaRPr kumimoji="1" lang="en-US" sz="16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EBA415B1-7460-FCC8-7E27-8381AF6422E1}"/>
              </a:ext>
            </a:extLst>
          </p:cNvPr>
          <p:cNvSpPr txBox="1">
            <a:spLocks/>
          </p:cNvSpPr>
          <p:nvPr/>
        </p:nvSpPr>
        <p:spPr>
          <a:xfrm>
            <a:off x="628649" y="356842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간 비중</a:t>
            </a:r>
            <a:endParaRPr lang="en-US" sz="16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25" name="표 11">
            <a:extLst>
              <a:ext uri="{FF2B5EF4-FFF2-40B4-BE49-F238E27FC236}">
                <a16:creationId xmlns:a16="http://schemas.microsoft.com/office/drawing/2014/main" id="{9BC0AFBD-5DB7-5154-7384-CEAD061F6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299109"/>
              </p:ext>
            </p:extLst>
          </p:nvPr>
        </p:nvGraphicFramePr>
        <p:xfrm>
          <a:off x="1025806" y="4044333"/>
          <a:ext cx="4393217" cy="2240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8872">
                  <a:extLst>
                    <a:ext uri="{9D8B030D-6E8A-4147-A177-3AD203B41FA5}">
                      <a16:colId xmlns:a16="http://schemas.microsoft.com/office/drawing/2014/main" val="916784912"/>
                    </a:ext>
                  </a:extLst>
                </a:gridCol>
                <a:gridCol w="1434164">
                  <a:extLst>
                    <a:ext uri="{9D8B030D-6E8A-4147-A177-3AD203B41FA5}">
                      <a16:colId xmlns:a16="http://schemas.microsoft.com/office/drawing/2014/main" val="1342782539"/>
                    </a:ext>
                  </a:extLst>
                </a:gridCol>
                <a:gridCol w="2050181">
                  <a:extLst>
                    <a:ext uri="{9D8B030D-6E8A-4147-A177-3AD203B41FA5}">
                      <a16:colId xmlns:a16="http://schemas.microsoft.com/office/drawing/2014/main" val="2033543089"/>
                    </a:ext>
                  </a:extLst>
                </a:gridCol>
              </a:tblGrid>
              <a:tr h="419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키워드</a:t>
                      </a: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전체 대비 비중</a:t>
                      </a:r>
                      <a:r>
                        <a:rPr lang="en-US" altLang="ko-KR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(%)</a:t>
                      </a:r>
                      <a:endParaRPr lang="ko-KR" altLang="en-US" sz="12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핵심 키워드간 비중</a:t>
                      </a:r>
                      <a:r>
                        <a:rPr lang="en-US" altLang="ko-KR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(%)</a:t>
                      </a:r>
                      <a:endParaRPr lang="ko-KR" altLang="en-US" sz="12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extLst>
                  <a:ext uri="{0D108BD9-81ED-4DB2-BD59-A6C34878D82A}">
                    <a16:rowId xmlns:a16="http://schemas.microsoft.com/office/drawing/2014/main" val="1767779112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rgbClr val="180BC6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rgbClr val="180BC6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10.29</a:t>
                      </a:r>
                      <a:endParaRPr lang="ko-KR" altLang="en-US" sz="1100" b="0">
                        <a:solidFill>
                          <a:srgbClr val="180BC6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rgbClr val="180BC6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25.28</a:t>
                      </a:r>
                      <a:endParaRPr lang="ko-KR" altLang="en-US" sz="1100" b="0">
                        <a:solidFill>
                          <a:srgbClr val="180BC6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extLst>
                  <a:ext uri="{0D108BD9-81ED-4DB2-BD59-A6C34878D82A}">
                    <a16:rowId xmlns:a16="http://schemas.microsoft.com/office/drawing/2014/main" val="3177845348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solidFill>
                            <a:srgbClr val="180BC6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감동</a:t>
                      </a: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rgbClr val="180BC6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8.26</a:t>
                      </a:r>
                      <a:endParaRPr lang="ko-KR" altLang="en-US" sz="1100" b="0">
                        <a:solidFill>
                          <a:srgbClr val="180BC6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solidFill>
                            <a:srgbClr val="180BC6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20.3</a:t>
                      </a:r>
                      <a:endParaRPr lang="ko-KR" altLang="en-US" sz="1100" b="0">
                        <a:solidFill>
                          <a:srgbClr val="180BC6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extLst>
                  <a:ext uri="{0D108BD9-81ED-4DB2-BD59-A6C34878D82A}">
                    <a16:rowId xmlns:a16="http://schemas.microsoft.com/office/drawing/2014/main" val="53281696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5.47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13.44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extLst>
                  <a:ext uri="{0D108BD9-81ED-4DB2-BD59-A6C34878D82A}">
                    <a16:rowId xmlns:a16="http://schemas.microsoft.com/office/drawing/2014/main" val="2667528744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사람</a:t>
                      </a: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4.77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11.73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extLst>
                  <a:ext uri="{0D108BD9-81ED-4DB2-BD59-A6C34878D82A}">
                    <a16:rowId xmlns:a16="http://schemas.microsoft.com/office/drawing/2014/main" val="2779749461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감독</a:t>
                      </a: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4.21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10.36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extLst>
                  <a:ext uri="{0D108BD9-81ED-4DB2-BD59-A6C34878D82A}">
                    <a16:rowId xmlns:a16="http://schemas.microsoft.com/office/drawing/2014/main" val="2120926300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사랑</a:t>
                      </a: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4.15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10.2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extLst>
                  <a:ext uri="{0D108BD9-81ED-4DB2-BD59-A6C34878D82A}">
                    <a16:rowId xmlns:a16="http://schemas.microsoft.com/office/drawing/2014/main" val="3813514559"/>
                  </a:ext>
                </a:extLst>
              </a:tr>
              <a:tr h="260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스토리</a:t>
                      </a: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3.54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8.7</a:t>
                      </a:r>
                      <a:endParaRPr lang="ko-KR" altLang="en-US" sz="11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2371" marR="82371" marT="41187" marB="41187" anchor="ctr"/>
                </a:tc>
                <a:extLst>
                  <a:ext uri="{0D108BD9-81ED-4DB2-BD59-A6C34878D82A}">
                    <a16:rowId xmlns:a16="http://schemas.microsoft.com/office/drawing/2014/main" val="3757351438"/>
                  </a:ext>
                </a:extLst>
              </a:tr>
            </a:tbl>
          </a:graphicData>
        </a:graphic>
      </p:graphicFrame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1548B66-A727-F784-18F9-A8B54C78D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418629"/>
              </p:ext>
            </p:extLst>
          </p:nvPr>
        </p:nvGraphicFramePr>
        <p:xfrm>
          <a:off x="1025808" y="1539404"/>
          <a:ext cx="6450014" cy="135816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705994">
                  <a:extLst>
                    <a:ext uri="{9D8B030D-6E8A-4147-A177-3AD203B41FA5}">
                      <a16:colId xmlns:a16="http://schemas.microsoft.com/office/drawing/2014/main" val="1342610348"/>
                    </a:ext>
                  </a:extLst>
                </a:gridCol>
                <a:gridCol w="705994">
                  <a:extLst>
                    <a:ext uri="{9D8B030D-6E8A-4147-A177-3AD203B41FA5}">
                      <a16:colId xmlns:a16="http://schemas.microsoft.com/office/drawing/2014/main" val="645923049"/>
                    </a:ext>
                  </a:extLst>
                </a:gridCol>
                <a:gridCol w="705994">
                  <a:extLst>
                    <a:ext uri="{9D8B030D-6E8A-4147-A177-3AD203B41FA5}">
                      <a16:colId xmlns:a16="http://schemas.microsoft.com/office/drawing/2014/main" val="2854707925"/>
                    </a:ext>
                  </a:extLst>
                </a:gridCol>
                <a:gridCol w="705994">
                  <a:extLst>
                    <a:ext uri="{9D8B030D-6E8A-4147-A177-3AD203B41FA5}">
                      <a16:colId xmlns:a16="http://schemas.microsoft.com/office/drawing/2014/main" val="1305382253"/>
                    </a:ext>
                  </a:extLst>
                </a:gridCol>
                <a:gridCol w="705994">
                  <a:extLst>
                    <a:ext uri="{9D8B030D-6E8A-4147-A177-3AD203B41FA5}">
                      <a16:colId xmlns:a16="http://schemas.microsoft.com/office/drawing/2014/main" val="881097858"/>
                    </a:ext>
                  </a:extLst>
                </a:gridCol>
                <a:gridCol w="705994">
                  <a:extLst>
                    <a:ext uri="{9D8B030D-6E8A-4147-A177-3AD203B41FA5}">
                      <a16:colId xmlns:a16="http://schemas.microsoft.com/office/drawing/2014/main" val="2908988808"/>
                    </a:ext>
                  </a:extLst>
                </a:gridCol>
                <a:gridCol w="705994">
                  <a:extLst>
                    <a:ext uri="{9D8B030D-6E8A-4147-A177-3AD203B41FA5}">
                      <a16:colId xmlns:a16="http://schemas.microsoft.com/office/drawing/2014/main" val="3695890874"/>
                    </a:ext>
                  </a:extLst>
                </a:gridCol>
                <a:gridCol w="877785">
                  <a:extLst>
                    <a:ext uri="{9D8B030D-6E8A-4147-A177-3AD203B41FA5}">
                      <a16:colId xmlns:a16="http://schemas.microsoft.com/office/drawing/2014/main" val="3060482141"/>
                    </a:ext>
                  </a:extLst>
                </a:gridCol>
                <a:gridCol w="630271">
                  <a:extLst>
                    <a:ext uri="{9D8B030D-6E8A-4147-A177-3AD203B41FA5}">
                      <a16:colId xmlns:a16="http://schemas.microsoft.com/office/drawing/2014/main" val="3620633"/>
                    </a:ext>
                  </a:extLst>
                </a:gridCol>
              </a:tblGrid>
              <a:tr h="271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연기력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부분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장면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연출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대박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감정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마음</a:t>
                      </a:r>
                    </a:p>
                  </a:txBody>
                  <a:tcPr marL="88753" marR="88753" marT="44376" marB="44376" anchor="ctr"/>
                </a:tc>
                <a:extLst>
                  <a:ext uri="{0D108BD9-81ED-4DB2-BD59-A6C34878D82A}">
                    <a16:rowId xmlns:a16="http://schemas.microsoft.com/office/drawing/2014/main" val="4049010"/>
                  </a:ext>
                </a:extLst>
              </a:tr>
              <a:tr h="271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감동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강추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눈물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억지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재미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실화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오랜만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8753" marR="88753" marT="44376" marB="44376" anchor="ctr"/>
                </a:tc>
                <a:extLst>
                  <a:ext uri="{0D108BD9-81ED-4DB2-BD59-A6C34878D82A}">
                    <a16:rowId xmlns:a16="http://schemas.microsoft.com/office/drawing/2014/main" val="1084354609"/>
                  </a:ext>
                </a:extLst>
              </a:tr>
              <a:tr h="271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연기력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연출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대박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감정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마음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디카프리오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8753" marR="88753" marT="44376" marB="44376" anchor="ctr"/>
                </a:tc>
                <a:extLst>
                  <a:ext uri="{0D108BD9-81ED-4DB2-BD59-A6C34878D82A}">
                    <a16:rowId xmlns:a16="http://schemas.microsoft.com/office/drawing/2014/main" val="3723462731"/>
                  </a:ext>
                </a:extLst>
              </a:tr>
              <a:tr h="271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사람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인간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주인공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남자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여자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이해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공감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8753" marR="88753" marT="44376" marB="44376" anchor="ctr"/>
                </a:tc>
                <a:extLst>
                  <a:ext uri="{0D108BD9-81ED-4DB2-BD59-A6C34878D82A}">
                    <a16:rowId xmlns:a16="http://schemas.microsoft.com/office/drawing/2014/main" val="1134219208"/>
                  </a:ext>
                </a:extLst>
              </a:tr>
              <a:tr h="271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감독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감사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표현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장면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홍상수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김기덕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관객</a:t>
                      </a: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8753" marR="88753" marT="44376" marB="44376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8753" marR="88753" marT="44376" marB="44376" anchor="ctr"/>
                </a:tc>
                <a:extLst>
                  <a:ext uri="{0D108BD9-81ED-4DB2-BD59-A6C34878D82A}">
                    <a16:rowId xmlns:a16="http://schemas.microsoft.com/office/drawing/2014/main" val="4062591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90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D3218-F8DA-4F8F-9253-3BA161D99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2332" y="3134299"/>
            <a:ext cx="3102616" cy="589401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en-US" altLang="ko-KR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1.</a:t>
            </a:r>
            <a:r>
              <a:rPr lang="ko-KR" altLang="en-US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프로젝트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8B89-0B7C-6AFF-09A5-677B8DFB23EF}"/>
              </a:ext>
            </a:extLst>
          </p:cNvPr>
          <p:cNvSpPr/>
          <p:nvPr/>
        </p:nvSpPr>
        <p:spPr>
          <a:xfrm>
            <a:off x="549645" y="4961381"/>
            <a:ext cx="2555631" cy="5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9629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2-5) </a:t>
            </a:r>
            <a:r>
              <a:rPr lang="ko-KR" altLang="en-US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키워드 추출 결과</a:t>
            </a:r>
            <a:endParaRPr lang="en-US" b="1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774C4255-F65B-91E5-CD94-7DCB5C4CD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88634"/>
              </p:ext>
            </p:extLst>
          </p:nvPr>
        </p:nvGraphicFramePr>
        <p:xfrm>
          <a:off x="982737" y="1968323"/>
          <a:ext cx="7465938" cy="299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238">
                  <a:extLst>
                    <a:ext uri="{9D8B030D-6E8A-4147-A177-3AD203B41FA5}">
                      <a16:colId xmlns:a16="http://schemas.microsoft.com/office/drawing/2014/main" val="916784912"/>
                    </a:ext>
                  </a:extLst>
                </a:gridCol>
                <a:gridCol w="1516265">
                  <a:extLst>
                    <a:ext uri="{9D8B030D-6E8A-4147-A177-3AD203B41FA5}">
                      <a16:colId xmlns:a16="http://schemas.microsoft.com/office/drawing/2014/main" val="1342782539"/>
                    </a:ext>
                  </a:extLst>
                </a:gridCol>
                <a:gridCol w="1722235">
                  <a:extLst>
                    <a:ext uri="{9D8B030D-6E8A-4147-A177-3AD203B41FA5}">
                      <a16:colId xmlns:a16="http://schemas.microsoft.com/office/drawing/2014/main" val="2033543089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4022854798"/>
                    </a:ext>
                  </a:extLst>
                </a:gridCol>
              </a:tblGrid>
              <a:tr h="274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키워드</a:t>
                      </a: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전체 대비 비중</a:t>
                      </a:r>
                      <a:r>
                        <a:rPr lang="en-US" altLang="ko-KR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(%)</a:t>
                      </a:r>
                      <a:endParaRPr lang="ko-KR" altLang="en-US" sz="12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핵심 키워드간 비중</a:t>
                      </a:r>
                      <a:r>
                        <a:rPr lang="en-US" altLang="ko-KR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(%)</a:t>
                      </a:r>
                      <a:endParaRPr lang="ko-KR" altLang="en-US" sz="12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유사단어</a:t>
                      </a:r>
                    </a:p>
                  </a:txBody>
                  <a:tcPr marL="89554" marR="89554" marT="44778" marB="44778" anchor="ctr"/>
                </a:tc>
                <a:extLst>
                  <a:ext uri="{0D108BD9-81ED-4DB2-BD59-A6C34878D82A}">
                    <a16:rowId xmlns:a16="http://schemas.microsoft.com/office/drawing/2014/main" val="1767779112"/>
                  </a:ext>
                </a:extLst>
              </a:tr>
              <a:tr h="428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10.29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25.28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감정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연기력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부분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연출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장면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대박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마음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디카프리오</a:t>
                      </a:r>
                    </a:p>
                  </a:txBody>
                  <a:tcPr marL="89554" marR="89554" marT="44778" marB="44778" anchor="ctr"/>
                </a:tc>
                <a:extLst>
                  <a:ext uri="{0D108BD9-81ED-4DB2-BD59-A6C34878D82A}">
                    <a16:rowId xmlns:a16="http://schemas.microsoft.com/office/drawing/2014/main" val="3177845348"/>
                  </a:ext>
                </a:extLst>
              </a:tr>
              <a:tr h="373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감동</a:t>
                      </a: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8.26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20.3</a:t>
                      </a:r>
                      <a:endParaRPr lang="ko-KR" altLang="en-US" sz="11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실화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재미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강추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오랜만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억지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눈물</a:t>
                      </a:r>
                    </a:p>
                  </a:txBody>
                  <a:tcPr marL="89554" marR="89554" marT="44778" marB="44778" anchor="ctr"/>
                </a:tc>
                <a:extLst>
                  <a:ext uri="{0D108BD9-81ED-4DB2-BD59-A6C34878D82A}">
                    <a16:rowId xmlns:a16="http://schemas.microsoft.com/office/drawing/2014/main" val="532816961"/>
                  </a:ext>
                </a:extLst>
              </a:tr>
              <a:tr h="373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5.47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13.44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디카프리오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감정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연기력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연출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대박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마음</a:t>
                      </a:r>
                    </a:p>
                  </a:txBody>
                  <a:tcPr marL="89554" marR="89554" marT="44778" marB="44778" anchor="ctr"/>
                </a:tc>
                <a:extLst>
                  <a:ext uri="{0D108BD9-81ED-4DB2-BD59-A6C34878D82A}">
                    <a16:rowId xmlns:a16="http://schemas.microsoft.com/office/drawing/2014/main" val="2667528744"/>
                  </a:ext>
                </a:extLst>
              </a:tr>
              <a:tr h="373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사람</a:t>
                      </a: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4.77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11.73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여자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공감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남자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인간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주인공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이해</a:t>
                      </a:r>
                    </a:p>
                  </a:txBody>
                  <a:tcPr marL="89554" marR="89554" marT="44778" marB="44778" anchor="ctr"/>
                </a:tc>
                <a:extLst>
                  <a:ext uri="{0D108BD9-81ED-4DB2-BD59-A6C34878D82A}">
                    <a16:rowId xmlns:a16="http://schemas.microsoft.com/office/drawing/2014/main" val="2779749461"/>
                  </a:ext>
                </a:extLst>
              </a:tr>
              <a:tr h="373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감독</a:t>
                      </a: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4.21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10.36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관객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표현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홍상수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장면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감사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김기덕</a:t>
                      </a:r>
                    </a:p>
                  </a:txBody>
                  <a:tcPr marL="89554" marR="89554" marT="44778" marB="44778" anchor="ctr"/>
                </a:tc>
                <a:extLst>
                  <a:ext uri="{0D108BD9-81ED-4DB2-BD59-A6C34878D82A}">
                    <a16:rowId xmlns:a16="http://schemas.microsoft.com/office/drawing/2014/main" val="2120926300"/>
                  </a:ext>
                </a:extLst>
              </a:tr>
              <a:tr h="373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사랑</a:t>
                      </a: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4.15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10.2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여자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순수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엄마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남자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감정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이야기</a:t>
                      </a:r>
                    </a:p>
                  </a:txBody>
                  <a:tcPr marL="89554" marR="89554" marT="44778" marB="44778" anchor="ctr"/>
                </a:tc>
                <a:extLst>
                  <a:ext uri="{0D108BD9-81ED-4DB2-BD59-A6C34878D82A}">
                    <a16:rowId xmlns:a16="http://schemas.microsoft.com/office/drawing/2014/main" val="3813514559"/>
                  </a:ext>
                </a:extLst>
              </a:tr>
              <a:tr h="3732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스토리</a:t>
                      </a: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3.54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8.7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89554" marR="89554" marT="44778" marB="44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연출</a:t>
                      </a:r>
                      <a:r>
                        <a:rPr lang="en-US" altLang="ko-KR" sz="11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영상미</a:t>
                      </a:r>
                      <a:r>
                        <a:rPr lang="en-US" altLang="ko-KR" sz="11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부족</a:t>
                      </a:r>
                    </a:p>
                  </a:txBody>
                  <a:tcPr marL="89554" marR="89554" marT="44778" marB="44778" anchor="ctr"/>
                </a:tc>
                <a:extLst>
                  <a:ext uri="{0D108BD9-81ED-4DB2-BD59-A6C34878D82A}">
                    <a16:rowId xmlns:a16="http://schemas.microsoft.com/office/drawing/2014/main" val="3757351438"/>
                  </a:ext>
                </a:extLst>
              </a:tr>
            </a:tbl>
          </a:graphicData>
        </a:graphic>
      </p:graphicFrame>
      <p:sp>
        <p:nvSpPr>
          <p:cNvPr id="19" name="제목 1">
            <a:extLst>
              <a:ext uri="{FF2B5EF4-FFF2-40B4-BE49-F238E27FC236}">
                <a16:creationId xmlns:a16="http://schemas.microsoft.com/office/drawing/2014/main" id="{3B949F62-2CAC-33A3-D8B7-EF83B0417136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최종 키워드 추출 결과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부제목 3">
            <a:extLst>
              <a:ext uri="{FF2B5EF4-FFF2-40B4-BE49-F238E27FC236}">
                <a16:creationId xmlns:a16="http://schemas.microsoft.com/office/drawing/2014/main" id="{21561977-A8CA-2F5D-F784-1ED7C127F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5807" y="1492415"/>
            <a:ext cx="7707887" cy="454177"/>
          </a:xfr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kumimoji="1" lang="ko-KR" altLang="en-US" sz="1600">
                <a:latin typeface="나눔고딕OTF" panose="020D0604000000000000" pitchFamily="34" charset="-127"/>
                <a:ea typeface="나눔고딕OTF" panose="020D0604000000000000" pitchFamily="34" charset="-127"/>
              </a:rPr>
              <a:t>드라마 장르</a:t>
            </a:r>
            <a:endParaRPr kumimoji="1" lang="ko-KR" alt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54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8B89-0B7C-6AFF-09A5-677B8DFB23EF}"/>
              </a:ext>
            </a:extLst>
          </p:cNvPr>
          <p:cNvSpPr/>
          <p:nvPr/>
        </p:nvSpPr>
        <p:spPr>
          <a:xfrm>
            <a:off x="549645" y="4961381"/>
            <a:ext cx="2555631" cy="5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9FD05D62-B1E8-44C7-6458-DC32CB611272}"/>
              </a:ext>
            </a:extLst>
          </p:cNvPr>
          <p:cNvSpPr txBox="1">
            <a:spLocks/>
          </p:cNvSpPr>
          <p:nvPr/>
        </p:nvSpPr>
        <p:spPr>
          <a:xfrm>
            <a:off x="1702331" y="3134299"/>
            <a:ext cx="3899572" cy="5894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en-US" altLang="ko-KR" b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3.</a:t>
            </a:r>
            <a:r>
              <a:rPr lang="ko-KR" altLang="en-US" b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활용 방안</a:t>
            </a:r>
            <a:endParaRPr lang="ko-KR" altLang="en-US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817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3-1)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키워드 결과 분석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F2CE557-95E8-8689-B6A2-697E1ACED458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활용 방안</a:t>
            </a:r>
          </a:p>
        </p:txBody>
      </p:sp>
      <p:sp>
        <p:nvSpPr>
          <p:cNvPr id="11" name="부제목 3">
            <a:extLst>
              <a:ext uri="{FF2B5EF4-FFF2-40B4-BE49-F238E27FC236}">
                <a16:creationId xmlns:a16="http://schemas.microsoft.com/office/drawing/2014/main" id="{456F5093-EC96-244B-AE07-6BE092EFC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739" y="4580008"/>
            <a:ext cx="4186028" cy="1368406"/>
          </a:xfr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핵심 키워드 확인 및 의미 파악</a:t>
            </a: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추론</a:t>
            </a: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비중과 유사단어 확인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제작 시 고려해야 할 사항으로 참고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98F0610-253B-26A4-0259-4ABFF3B11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360948"/>
              </p:ext>
            </p:extLst>
          </p:nvPr>
        </p:nvGraphicFramePr>
        <p:xfrm>
          <a:off x="998479" y="1610732"/>
          <a:ext cx="6465449" cy="2625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221">
                  <a:extLst>
                    <a:ext uri="{9D8B030D-6E8A-4147-A177-3AD203B41FA5}">
                      <a16:colId xmlns:a16="http://schemas.microsoft.com/office/drawing/2014/main" val="916784912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1342782539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033543089"/>
                    </a:ext>
                  </a:extLst>
                </a:gridCol>
                <a:gridCol w="2701428">
                  <a:extLst>
                    <a:ext uri="{9D8B030D-6E8A-4147-A177-3AD203B41FA5}">
                      <a16:colId xmlns:a16="http://schemas.microsoft.com/office/drawing/2014/main" val="4022854798"/>
                    </a:ext>
                  </a:extLst>
                </a:gridCol>
              </a:tblGrid>
              <a:tr h="241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키워드</a:t>
                      </a: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전체 대비 비중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(%)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핵심 키워드간 비중</a:t>
                      </a:r>
                      <a:r>
                        <a:rPr lang="en-US" altLang="ko-KR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(%)</a:t>
                      </a:r>
                      <a:endParaRPr lang="ko-KR" altLang="en-US" sz="11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유사단어</a:t>
                      </a:r>
                    </a:p>
                  </a:txBody>
                  <a:tcPr marL="77554" marR="77554" marT="38778" marB="38778" anchor="ctr"/>
                </a:tc>
                <a:extLst>
                  <a:ext uri="{0D108BD9-81ED-4DB2-BD59-A6C34878D82A}">
                    <a16:rowId xmlns:a16="http://schemas.microsoft.com/office/drawing/2014/main" val="1767779112"/>
                  </a:ext>
                </a:extLst>
              </a:tr>
              <a:tr h="3713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10.29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25.28</a:t>
                      </a:r>
                      <a:endParaRPr lang="ko-KR" altLang="en-US" sz="10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감정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연기력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부분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연출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장면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대박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마음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디카프리오</a:t>
                      </a:r>
                    </a:p>
                  </a:txBody>
                  <a:tcPr marL="77554" marR="77554" marT="38778" marB="38778" anchor="ctr"/>
                </a:tc>
                <a:extLst>
                  <a:ext uri="{0D108BD9-81ED-4DB2-BD59-A6C34878D82A}">
                    <a16:rowId xmlns:a16="http://schemas.microsoft.com/office/drawing/2014/main" val="3177845348"/>
                  </a:ext>
                </a:extLst>
              </a:tr>
              <a:tr h="323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감동</a:t>
                      </a: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8.26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20.3</a:t>
                      </a:r>
                      <a:endParaRPr lang="ko-KR" altLang="en-US" sz="1000" b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실화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재미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강추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오랜만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억지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눈물</a:t>
                      </a:r>
                    </a:p>
                  </a:txBody>
                  <a:tcPr marL="77554" marR="77554" marT="38778" marB="38778" anchor="ctr"/>
                </a:tc>
                <a:extLst>
                  <a:ext uri="{0D108BD9-81ED-4DB2-BD59-A6C34878D82A}">
                    <a16:rowId xmlns:a16="http://schemas.microsoft.com/office/drawing/2014/main" val="532816961"/>
                  </a:ext>
                </a:extLst>
              </a:tr>
              <a:tr h="323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배우</a:t>
                      </a: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5.47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13.44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디카프리오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감정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연기력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연출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대박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마음</a:t>
                      </a:r>
                    </a:p>
                  </a:txBody>
                  <a:tcPr marL="77554" marR="77554" marT="38778" marB="38778" anchor="ctr"/>
                </a:tc>
                <a:extLst>
                  <a:ext uri="{0D108BD9-81ED-4DB2-BD59-A6C34878D82A}">
                    <a16:rowId xmlns:a16="http://schemas.microsoft.com/office/drawing/2014/main" val="2667528744"/>
                  </a:ext>
                </a:extLst>
              </a:tr>
              <a:tr h="323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사람</a:t>
                      </a: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4.77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11.73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여자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공감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남자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인간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주인공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이해</a:t>
                      </a:r>
                    </a:p>
                  </a:txBody>
                  <a:tcPr marL="77554" marR="77554" marT="38778" marB="38778" anchor="ctr"/>
                </a:tc>
                <a:extLst>
                  <a:ext uri="{0D108BD9-81ED-4DB2-BD59-A6C34878D82A}">
                    <a16:rowId xmlns:a16="http://schemas.microsoft.com/office/drawing/2014/main" val="2779749461"/>
                  </a:ext>
                </a:extLst>
              </a:tr>
              <a:tr h="323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감독</a:t>
                      </a: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4.21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10.36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관객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표현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홍상수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장면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감사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김기덕</a:t>
                      </a:r>
                    </a:p>
                  </a:txBody>
                  <a:tcPr marL="77554" marR="77554" marT="38778" marB="38778" anchor="ctr"/>
                </a:tc>
                <a:extLst>
                  <a:ext uri="{0D108BD9-81ED-4DB2-BD59-A6C34878D82A}">
                    <a16:rowId xmlns:a16="http://schemas.microsoft.com/office/drawing/2014/main" val="2120926300"/>
                  </a:ext>
                </a:extLst>
              </a:tr>
              <a:tr h="323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사랑</a:t>
                      </a: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4.15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10.2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여자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순수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엄마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남자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감정</a:t>
                      </a:r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이야기</a:t>
                      </a:r>
                    </a:p>
                  </a:txBody>
                  <a:tcPr marL="77554" marR="77554" marT="38778" marB="38778" anchor="ctr"/>
                </a:tc>
                <a:extLst>
                  <a:ext uri="{0D108BD9-81ED-4DB2-BD59-A6C34878D82A}">
                    <a16:rowId xmlns:a16="http://schemas.microsoft.com/office/drawing/2014/main" val="3813514559"/>
                  </a:ext>
                </a:extLst>
              </a:tr>
              <a:tr h="3232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스토리</a:t>
                      </a: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3.54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8.7</a:t>
                      </a:r>
                      <a:endParaRPr lang="ko-KR" altLang="en-US" sz="100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77554" marR="77554" marT="38778" marB="38778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연출</a:t>
                      </a:r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영상미</a:t>
                      </a:r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부족</a:t>
                      </a:r>
                    </a:p>
                  </a:txBody>
                  <a:tcPr marL="77554" marR="77554" marT="38778" marB="38778" anchor="ctr"/>
                </a:tc>
                <a:extLst>
                  <a:ext uri="{0D108BD9-81ED-4DB2-BD59-A6C34878D82A}">
                    <a16:rowId xmlns:a16="http://schemas.microsoft.com/office/drawing/2014/main" val="3757351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502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3-2)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웹 서비스 제공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69E784-AF3C-2883-C19C-3CAFC718CC7E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C64EE-46D7-A923-785D-081C9D9ABA87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8BD47-A50B-55BB-46D8-B40214B08FAA}"/>
              </a:ext>
            </a:extLst>
          </p:cNvPr>
          <p:cNvSpPr txBox="1"/>
          <p:nvPr/>
        </p:nvSpPr>
        <p:spPr>
          <a:xfrm>
            <a:off x="4888523" y="634218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C8E50CF-B42B-3489-5712-DBA599418DB2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웹 서비스 소개 </a:t>
            </a:r>
            <a:r>
              <a:rPr lang="en-US" altLang="ko-KR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(with Streamlit)</a:t>
            </a:r>
            <a:endParaRPr lang="en-US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부제목 3">
            <a:extLst>
              <a:ext uri="{FF2B5EF4-FFF2-40B4-BE49-F238E27FC236}">
                <a16:creationId xmlns:a16="http://schemas.microsoft.com/office/drawing/2014/main" id="{415307F5-2346-6491-B692-CD3B8D9BDFC1}"/>
              </a:ext>
            </a:extLst>
          </p:cNvPr>
          <p:cNvSpPr txBox="1">
            <a:spLocks/>
          </p:cNvSpPr>
          <p:nvPr/>
        </p:nvSpPr>
        <p:spPr>
          <a:xfrm>
            <a:off x="1020453" y="1541932"/>
            <a:ext cx="5273343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  <a:hlinkClick r:id="rId3"/>
              </a:rPr>
              <a:t>https://share.streamlit.io/plibi/webservice/app.py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00000"/>
              </a:lnSpc>
            </a:pP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" name="AutoShape 4" descr="image.png">
            <a:extLst>
              <a:ext uri="{FF2B5EF4-FFF2-40B4-BE49-F238E27FC236}">
                <a16:creationId xmlns:a16="http://schemas.microsoft.com/office/drawing/2014/main" id="{B0B36E17-1298-4919-8D47-0B5FC1087D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FBD2DD-2F52-4C9F-BEB9-E003EDD48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26" y="2142650"/>
            <a:ext cx="8123547" cy="38857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4104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3-3)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타 서비스 비교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69E784-AF3C-2883-C19C-3CAFC718CC7E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C64EE-46D7-A923-785D-081C9D9ABA87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8BD47-A50B-55BB-46D8-B40214B08FAA}"/>
              </a:ext>
            </a:extLst>
          </p:cNvPr>
          <p:cNvSpPr txBox="1"/>
          <p:nvPr/>
        </p:nvSpPr>
        <p:spPr>
          <a:xfrm>
            <a:off x="4888523" y="634218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AC2CA8E-246E-3A31-9080-CFBD2F14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"/>
          <a:stretch/>
        </p:blipFill>
        <p:spPr>
          <a:xfrm>
            <a:off x="1673821" y="1927038"/>
            <a:ext cx="2065674" cy="44388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36522D-A4A1-67E6-7BFC-6E156A53F7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"/>
          <a:stretch/>
        </p:blipFill>
        <p:spPr>
          <a:xfrm>
            <a:off x="5477454" y="1885424"/>
            <a:ext cx="2065674" cy="4438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C8E50CF-B42B-3489-5712-DBA599418DB2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왓챠</a:t>
            </a:r>
            <a:endParaRPr lang="en-US" altLang="ko-KR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부제목 3">
            <a:extLst>
              <a:ext uri="{FF2B5EF4-FFF2-40B4-BE49-F238E27FC236}">
                <a16:creationId xmlns:a16="http://schemas.microsoft.com/office/drawing/2014/main" id="{B92829EA-F16E-64AE-25EA-68CCEAB0664D}"/>
              </a:ext>
            </a:extLst>
          </p:cNvPr>
          <p:cNvSpPr txBox="1">
            <a:spLocks/>
          </p:cNvSpPr>
          <p:nvPr/>
        </p:nvSpPr>
        <p:spPr>
          <a:xfrm>
            <a:off x="1020454" y="1541932"/>
            <a:ext cx="5098032" cy="3434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이용자 영화 추천이 중점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00000"/>
              </a:lnSpc>
            </a:pP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5056478-11FD-06D3-E15F-C002C9D4203F}"/>
              </a:ext>
            </a:extLst>
          </p:cNvPr>
          <p:cNvSpPr/>
          <p:nvPr/>
        </p:nvSpPr>
        <p:spPr>
          <a:xfrm>
            <a:off x="5477455" y="2596950"/>
            <a:ext cx="2065674" cy="965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525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3-3) </a:t>
            </a:r>
            <a:r>
              <a:rPr lang="ko-KR" altLang="en-US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타 서비스 비교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69E784-AF3C-2883-C19C-3CAFC718CC7E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C64EE-46D7-A923-785D-081C9D9ABA87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8BD47-A50B-55BB-46D8-B40214B08FAA}"/>
              </a:ext>
            </a:extLst>
          </p:cNvPr>
          <p:cNvSpPr txBox="1"/>
          <p:nvPr/>
        </p:nvSpPr>
        <p:spPr>
          <a:xfrm>
            <a:off x="4888523" y="634218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9E876563-F9F3-913C-4EDF-99680114F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"/>
          <a:stretch/>
        </p:blipFill>
        <p:spPr>
          <a:xfrm>
            <a:off x="4613426" y="1854238"/>
            <a:ext cx="2018612" cy="4337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9306F24C-732F-91F3-4AAE-CD96735E4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"/>
          <a:stretch/>
        </p:blipFill>
        <p:spPr>
          <a:xfrm>
            <a:off x="2548129" y="1854238"/>
            <a:ext cx="2018613" cy="43374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D7E5991F-8D31-0E14-CC2A-A18ADDA46D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6"/>
          <a:stretch/>
        </p:blipFill>
        <p:spPr>
          <a:xfrm>
            <a:off x="6697383" y="1854238"/>
            <a:ext cx="2018613" cy="4337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A7E9C014-CB42-CE04-AC92-EB2CFF7F5D5E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왓챠피디아</a:t>
            </a:r>
            <a:endParaRPr lang="en-US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5A3578B0-13E3-D429-1E4A-4608AE4DA2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"/>
          <a:stretch/>
        </p:blipFill>
        <p:spPr>
          <a:xfrm>
            <a:off x="472640" y="1852043"/>
            <a:ext cx="2019481" cy="4339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E9E942-F28B-87BC-70EA-75A94DBC0B4A}"/>
              </a:ext>
            </a:extLst>
          </p:cNvPr>
          <p:cNvSpPr/>
          <p:nvPr/>
        </p:nvSpPr>
        <p:spPr>
          <a:xfrm>
            <a:off x="1074532" y="3139571"/>
            <a:ext cx="483456" cy="46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380BFC-6442-B0A6-0EB3-4674C875D030}"/>
              </a:ext>
            </a:extLst>
          </p:cNvPr>
          <p:cNvSpPr/>
          <p:nvPr/>
        </p:nvSpPr>
        <p:spPr>
          <a:xfrm>
            <a:off x="1008874" y="4093176"/>
            <a:ext cx="330206" cy="215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5AE8F4-6C6D-BD3D-0F03-EF87201BD93E}"/>
              </a:ext>
            </a:extLst>
          </p:cNvPr>
          <p:cNvSpPr/>
          <p:nvPr/>
        </p:nvSpPr>
        <p:spPr>
          <a:xfrm>
            <a:off x="947954" y="4570467"/>
            <a:ext cx="330206" cy="2150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626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5BF8B89-0B7C-6AFF-09A5-677B8DFB23EF}"/>
              </a:ext>
            </a:extLst>
          </p:cNvPr>
          <p:cNvSpPr/>
          <p:nvPr/>
        </p:nvSpPr>
        <p:spPr>
          <a:xfrm>
            <a:off x="549645" y="4961381"/>
            <a:ext cx="2555631" cy="5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7047E0B-15FD-A332-63A1-7A95CC89442E}"/>
              </a:ext>
            </a:extLst>
          </p:cNvPr>
          <p:cNvSpPr txBox="1">
            <a:spLocks/>
          </p:cNvSpPr>
          <p:nvPr/>
        </p:nvSpPr>
        <p:spPr>
          <a:xfrm>
            <a:off x="1702331" y="3134299"/>
            <a:ext cx="3899572" cy="5894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en-US" altLang="ko-KR" b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4.</a:t>
            </a:r>
            <a:r>
              <a:rPr lang="ko-KR" altLang="en-US" b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셀프 피드백</a:t>
            </a:r>
            <a:endParaRPr lang="ko-KR" altLang="en-US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2460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4-1)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프로젝트 개선점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8E1D8D-8D89-E9F8-3780-827C110C9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560" y="1915026"/>
            <a:ext cx="5220429" cy="1190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2CA9A2E1-0A9B-CF57-3804-4DD5FEBA088A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특정 키워드 등장</a:t>
            </a:r>
            <a:endParaRPr lang="en-US" altLang="ko-KR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4730BEF1-9313-69AD-F630-C07A095CA599}"/>
              </a:ext>
            </a:extLst>
          </p:cNvPr>
          <p:cNvSpPr txBox="1">
            <a:spLocks/>
          </p:cNvSpPr>
          <p:nvPr/>
        </p:nvSpPr>
        <p:spPr>
          <a:xfrm>
            <a:off x="1020453" y="1522882"/>
            <a:ext cx="5273343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느와르 장르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96EB4CB-F12A-E343-CF5B-EB348DF5F231}"/>
              </a:ext>
            </a:extLst>
          </p:cNvPr>
          <p:cNvSpPr txBox="1">
            <a:spLocks/>
          </p:cNvSpPr>
          <p:nvPr/>
        </p:nvSpPr>
        <p:spPr>
          <a:xfrm>
            <a:off x="628649" y="3601351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제공된 유사단어의 품질</a:t>
            </a:r>
            <a:endParaRPr lang="en-US" altLang="ko-KR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95226AA6-7A83-E89F-E258-A7989B2756CB}"/>
              </a:ext>
            </a:extLst>
          </p:cNvPr>
          <p:cNvSpPr txBox="1">
            <a:spLocks/>
          </p:cNvSpPr>
          <p:nvPr/>
        </p:nvSpPr>
        <p:spPr>
          <a:xfrm>
            <a:off x="1020453" y="4060738"/>
            <a:ext cx="5273343" cy="3553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드라마 장르</a:t>
            </a:r>
            <a:endParaRPr lang="en-US" altLang="ko-KR" sz="15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3E06DC-3871-56ED-1AFF-9047DF375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560" y="4465020"/>
            <a:ext cx="5449060" cy="11812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297F5D-155F-8CC7-7F7E-4A7FBDC4F76C}"/>
              </a:ext>
            </a:extLst>
          </p:cNvPr>
          <p:cNvSpPr/>
          <p:nvPr/>
        </p:nvSpPr>
        <p:spPr>
          <a:xfrm>
            <a:off x="3234118" y="2397884"/>
            <a:ext cx="1748204" cy="232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9660B2-152F-D79B-02CC-BDE0A79ADC6D}"/>
              </a:ext>
            </a:extLst>
          </p:cNvPr>
          <p:cNvSpPr/>
          <p:nvPr/>
        </p:nvSpPr>
        <p:spPr>
          <a:xfrm>
            <a:off x="2734387" y="4536647"/>
            <a:ext cx="789863" cy="232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2D01E4-C67C-10E2-D2F6-F6224D5EACA8}"/>
              </a:ext>
            </a:extLst>
          </p:cNvPr>
          <p:cNvSpPr/>
          <p:nvPr/>
        </p:nvSpPr>
        <p:spPr>
          <a:xfrm>
            <a:off x="2734386" y="5308875"/>
            <a:ext cx="789863" cy="2328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581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4-1)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프로젝트 개선점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784013A-C7EC-255D-F678-2256D940723B}"/>
              </a:ext>
            </a:extLst>
          </p:cNvPr>
          <p:cNvSpPr txBox="1">
            <a:spLocks/>
          </p:cNvSpPr>
          <p:nvPr/>
        </p:nvSpPr>
        <p:spPr>
          <a:xfrm>
            <a:off x="628649" y="11777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장르별이 아닌 영화별 키워드 추출 작업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9585A10-B3BE-F9B6-9F4D-6E778ECB12BF}"/>
              </a:ext>
            </a:extLst>
          </p:cNvPr>
          <p:cNvSpPr txBox="1">
            <a:spLocks/>
          </p:cNvSpPr>
          <p:nvPr/>
        </p:nvSpPr>
        <p:spPr>
          <a:xfrm>
            <a:off x="628649" y="1831443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추출된 키워드 별 감성분석</a:t>
            </a:r>
          </a:p>
        </p:txBody>
      </p:sp>
    </p:spTree>
    <p:extLst>
      <p:ext uri="{BB962C8B-B14F-4D97-AF65-F5344CB8AC3E}">
        <p14:creationId xmlns:p14="http://schemas.microsoft.com/office/powerpoint/2010/main" val="2567563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EC6CDB-3389-4644-1508-F0EE100FE3E3}"/>
              </a:ext>
            </a:extLst>
          </p:cNvPr>
          <p:cNvSpPr/>
          <p:nvPr/>
        </p:nvSpPr>
        <p:spPr>
          <a:xfrm>
            <a:off x="463138" y="4999513"/>
            <a:ext cx="3550723" cy="72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A7AB023-FC95-D92C-2E44-F4A353C93364}"/>
              </a:ext>
            </a:extLst>
          </p:cNvPr>
          <p:cNvSpPr txBox="1">
            <a:spLocks/>
          </p:cNvSpPr>
          <p:nvPr/>
        </p:nvSpPr>
        <p:spPr>
          <a:xfrm>
            <a:off x="2064075" y="3134299"/>
            <a:ext cx="3899572" cy="58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ko-KR" altLang="en-US" sz="3500" b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감사합니다</a:t>
            </a:r>
            <a:endParaRPr lang="ko-KR" altLang="en-US" sz="35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41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1-1)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프로젝트 개요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8BCDA7F-269B-FED7-A2EB-9B1E26AF4DD1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영화 장르별 키워드 추출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EA87C5-F571-A98F-033C-44A2A0ECD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12" y="2006691"/>
            <a:ext cx="6573167" cy="2086266"/>
          </a:xfrm>
          <a:prstGeom prst="rect">
            <a:avLst/>
          </a:prstGeom>
        </p:spPr>
      </p:pic>
      <p:sp>
        <p:nvSpPr>
          <p:cNvPr id="13" name="부제목 3">
            <a:extLst>
              <a:ext uri="{FF2B5EF4-FFF2-40B4-BE49-F238E27FC236}">
                <a16:creationId xmlns:a16="http://schemas.microsoft.com/office/drawing/2014/main" id="{E0E2CFD7-B0D1-93B4-95C7-5AEFB5251514}"/>
              </a:ext>
            </a:extLst>
          </p:cNvPr>
          <p:cNvSpPr txBox="1">
            <a:spLocks/>
          </p:cNvSpPr>
          <p:nvPr/>
        </p:nvSpPr>
        <p:spPr>
          <a:xfrm>
            <a:off x="1020453" y="1539404"/>
            <a:ext cx="7707887" cy="4161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어떤 영화를 골라야 할까</a:t>
            </a:r>
            <a:r>
              <a:rPr lang="en-US" altLang="ko-KR" sz="1500">
                <a:latin typeface="나눔고딕OTF" panose="020D0604000000000000" pitchFamily="34" charset="-127"/>
                <a:ea typeface="나눔고딕OTF" panose="020D0604000000000000" pitchFamily="34" charset="-127"/>
              </a:rPr>
              <a:t>?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7C3E7A9-DA6A-7D15-7619-A48D31E988E0}"/>
              </a:ext>
            </a:extLst>
          </p:cNvPr>
          <p:cNvSpPr txBox="1">
            <a:spLocks/>
          </p:cNvSpPr>
          <p:nvPr/>
        </p:nvSpPr>
        <p:spPr>
          <a:xfrm>
            <a:off x="781049" y="5080641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주로 평점</a:t>
            </a:r>
            <a:r>
              <a:rPr lang="en-US" altLang="ko-KR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리뷰 참고해 선택</a:t>
            </a:r>
            <a:endParaRPr lang="en-US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415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EC6CDB-3389-4644-1508-F0EE100FE3E3}"/>
              </a:ext>
            </a:extLst>
          </p:cNvPr>
          <p:cNvSpPr/>
          <p:nvPr/>
        </p:nvSpPr>
        <p:spPr>
          <a:xfrm>
            <a:off x="463138" y="4999513"/>
            <a:ext cx="3550723" cy="724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70886505-95F8-FE9D-AF9F-90260F8BA650}"/>
              </a:ext>
            </a:extLst>
          </p:cNvPr>
          <p:cNvSpPr txBox="1">
            <a:spLocks/>
          </p:cNvSpPr>
          <p:nvPr/>
        </p:nvSpPr>
        <p:spPr>
          <a:xfrm>
            <a:off x="2622214" y="3134299"/>
            <a:ext cx="3899572" cy="5894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en-US" altLang="ko-KR" sz="4000" b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Q&amp;A</a:t>
            </a:r>
            <a:endParaRPr lang="ko-KR" altLang="en-US" sz="40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353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목차</a:t>
            </a:r>
            <a:endParaRPr lang="en-US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69E784-AF3C-2883-C19C-3CAFC718CC7E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C64EE-46D7-A923-785D-081C9D9ABA87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8BD47-A50B-55BB-46D8-B40214B08FAA}"/>
              </a:ext>
            </a:extLst>
          </p:cNvPr>
          <p:cNvSpPr txBox="1"/>
          <p:nvPr/>
        </p:nvSpPr>
        <p:spPr>
          <a:xfrm>
            <a:off x="4888523" y="634218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35690" y="3722914"/>
            <a:ext cx="783771" cy="200608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1838" y="1411009"/>
            <a:ext cx="662474" cy="3705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01</a:t>
            </a:r>
            <a:endParaRPr lang="ko-KR" altLang="en-US" sz="16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4" name="직선 연결선 13"/>
          <p:cNvCxnSpPr>
            <a:cxnSpLocks/>
          </p:cNvCxnSpPr>
          <p:nvPr/>
        </p:nvCxnSpPr>
        <p:spPr>
          <a:xfrm flipV="1">
            <a:off x="718454" y="1726161"/>
            <a:ext cx="1828800" cy="9330"/>
          </a:xfrm>
          <a:prstGeom prst="line">
            <a:avLst/>
          </a:prstGeom>
          <a:ln w="31750"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1838" y="4066719"/>
            <a:ext cx="662474" cy="3705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b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04</a:t>
            </a:r>
            <a:endParaRPr lang="ko-KR" altLang="en-US" sz="16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 flipV="1">
            <a:off x="718454" y="4381871"/>
            <a:ext cx="1828800" cy="9330"/>
          </a:xfrm>
          <a:prstGeom prst="line">
            <a:avLst/>
          </a:prstGeom>
          <a:ln w="31750"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39463" y="1363383"/>
            <a:ext cx="662474" cy="3705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02</a:t>
            </a:r>
            <a:endParaRPr lang="ko-KR" altLang="en-US" sz="16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 flipV="1">
            <a:off x="3426079" y="1678535"/>
            <a:ext cx="1828800" cy="9330"/>
          </a:xfrm>
          <a:prstGeom prst="line">
            <a:avLst/>
          </a:prstGeom>
          <a:ln w="31750"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3419858" y="4372541"/>
            <a:ext cx="1828800" cy="9330"/>
          </a:xfrm>
          <a:prstGeom prst="line">
            <a:avLst/>
          </a:prstGeom>
          <a:ln w="31750"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13765" y="1338501"/>
            <a:ext cx="662474" cy="3705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b="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03</a:t>
            </a:r>
            <a:endParaRPr lang="ko-KR" altLang="en-US" sz="16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 flipV="1">
            <a:off x="6200381" y="1653653"/>
            <a:ext cx="1828800" cy="9330"/>
          </a:xfrm>
          <a:prstGeom prst="line">
            <a:avLst/>
          </a:prstGeom>
          <a:ln w="31750">
            <a:solidFill>
              <a:srgbClr val="123C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7784" y="1802552"/>
            <a:ext cx="1828800" cy="43187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 소개</a:t>
            </a:r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64739" y="1758036"/>
            <a:ext cx="2313992" cy="43187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 수행 과정</a:t>
            </a:r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47967" y="1738986"/>
            <a:ext cx="1236491" cy="43187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ko-KR" altLang="en-US" sz="16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활용 방안</a:t>
            </a:r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7784" y="4463530"/>
            <a:ext cx="1828800" cy="43187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ko-KR" altLang="en-US" sz="1600" b="1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셀프</a:t>
            </a:r>
            <a:r>
              <a:rPr lang="ko-KR" altLang="en-US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피드백</a:t>
            </a:r>
            <a:endParaRPr lang="en-US" altLang="ko-KR" sz="16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369509" y="4438261"/>
            <a:ext cx="858423" cy="43187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r>
              <a:rPr lang="en-US" altLang="ko-KR" sz="16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Q&amp;A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5552" y="2070414"/>
            <a:ext cx="197809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1)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개요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2)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조원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소개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14272" y="2035423"/>
            <a:ext cx="1978090" cy="203096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1)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수행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과정 다이어그램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2)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수집 및 탐색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3)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데이터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4)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추출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5)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추출 결과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175124" y="2016373"/>
            <a:ext cx="2253324" cy="2030967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1)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 결과 분석</a:t>
            </a:r>
            <a:endParaRPr lang="en-US" altLang="ko-KR" sz="13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2)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웹 서비스 제공</a:t>
            </a:r>
            <a:endParaRPr lang="en-US" altLang="ko-KR" sz="13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3)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타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서비스 비교</a:t>
            </a:r>
            <a:endParaRPr lang="en-US" altLang="ko-KR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1299" y="4854640"/>
            <a:ext cx="197809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altLang="ko-KR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1)  </a:t>
            </a:r>
            <a:r>
              <a:rPr lang="ko-KR" altLang="en-US" sz="1300">
                <a:latin typeface="나눔고딕OTF" panose="020D0604000000000000" pitchFamily="34" charset="-127"/>
                <a:ea typeface="나눔고딕OTF" panose="020D0604000000000000" pitchFamily="34" charset="-127"/>
              </a:rPr>
              <a:t>프로젝트 </a:t>
            </a:r>
            <a:r>
              <a:rPr lang="ko-KR" altLang="en-US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1B8DEA-F8B3-63A4-0BDC-3E1E9412264F}"/>
              </a:ext>
            </a:extLst>
          </p:cNvPr>
          <p:cNvSpPr txBox="1"/>
          <p:nvPr/>
        </p:nvSpPr>
        <p:spPr>
          <a:xfrm>
            <a:off x="3239463" y="4066719"/>
            <a:ext cx="662474" cy="37055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altLang="ko-KR" sz="1600" b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05</a:t>
            </a:r>
            <a:endParaRPr lang="ko-KR" altLang="en-US" sz="1600" b="1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228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>
                <a:solidFill>
                  <a:schemeClr val="tx1"/>
                </a:solidFill>
              </a:rPr>
              <a:t>모델 설명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E6F7D10-A3D7-9879-3226-B9DF7401346C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 의미 분석 </a:t>
            </a:r>
            <a:r>
              <a:rPr lang="en-US" altLang="ko-KR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LSA)</a:t>
            </a:r>
          </a:p>
        </p:txBody>
      </p:sp>
      <p:sp>
        <p:nvSpPr>
          <p:cNvPr id="16" name="부제목 3">
            <a:extLst>
              <a:ext uri="{FF2B5EF4-FFF2-40B4-BE49-F238E27FC236}">
                <a16:creationId xmlns:a16="http://schemas.microsoft.com/office/drawing/2014/main" id="{5D20E233-3442-C471-2A34-BB76DCBEE125}"/>
              </a:ext>
            </a:extLst>
          </p:cNvPr>
          <p:cNvSpPr txBox="1">
            <a:spLocks/>
          </p:cNvSpPr>
          <p:nvPr/>
        </p:nvSpPr>
        <p:spPr>
          <a:xfrm>
            <a:off x="1020453" y="1539404"/>
            <a:ext cx="7707887" cy="55098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문서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단어 행렬</a:t>
            </a:r>
            <a:r>
              <a:rPr lang="ko-KR" altLang="en-US" sz="1500" b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truncated SVD</a:t>
            </a:r>
            <a:r>
              <a:rPr lang="ko-KR" altLang="en-US" sz="1500" b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차원을 축소시키고</a:t>
            </a:r>
            <a:r>
              <a:rPr lang="en-US" altLang="ko-KR" sz="1500" b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잠재적인 의미</a:t>
            </a:r>
            <a:r>
              <a:rPr lang="ko-KR" altLang="en-US" sz="1500" b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가진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단어들을 </a:t>
            </a:r>
            <a:r>
              <a:rPr lang="ko-KR" altLang="en-US" sz="1500" b="0">
                <a:latin typeface="맑은 고딕" panose="020B0503020000020004" pitchFamily="50" charset="-127"/>
                <a:ea typeface="맑은 고딕" panose="020B0503020000020004" pitchFamily="50" charset="-127"/>
              </a:rPr>
              <a:t>끌어내는 방법</a:t>
            </a:r>
            <a:endParaRPr lang="en-US" altLang="ko-KR" sz="15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500" b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E622254-A40F-F658-876C-E83813B114BC}"/>
              </a:ext>
            </a:extLst>
          </p:cNvPr>
          <p:cNvGrpSpPr/>
          <p:nvPr/>
        </p:nvGrpSpPr>
        <p:grpSpPr>
          <a:xfrm>
            <a:off x="2055926" y="2220451"/>
            <a:ext cx="4618252" cy="1378365"/>
            <a:chOff x="2055925" y="2167549"/>
            <a:chExt cx="5774353" cy="17234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547CFA-CCB1-2982-6703-1718D1297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5925" y="2167549"/>
              <a:ext cx="4183737" cy="172341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FCAE272-E792-1DFE-E566-5018C8AB5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2435" y="2405311"/>
              <a:ext cx="847843" cy="123842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580C124-8B25-3927-22F2-8242C925E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15978" y="2842024"/>
              <a:ext cx="383826" cy="37446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276203C-CF24-ED71-776B-45A5FA2D5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8182" y="2897048"/>
              <a:ext cx="400106" cy="34294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F7D4113-AAE0-7D74-0F44-C3D7FA9C4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2620" y="2861451"/>
              <a:ext cx="383826" cy="32614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B2B730-2170-D5E0-C393-DDCCD024A36D}"/>
                </a:ext>
              </a:extLst>
            </p:cNvPr>
            <p:cNvSpPr/>
            <p:nvPr/>
          </p:nvSpPr>
          <p:spPr>
            <a:xfrm>
              <a:off x="4572000" y="2383831"/>
              <a:ext cx="383826" cy="426359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63081E3-5F1D-F2FB-7A8C-C43BB315EC51}"/>
                </a:ext>
              </a:extLst>
            </p:cNvPr>
            <p:cNvSpPr/>
            <p:nvPr/>
          </p:nvSpPr>
          <p:spPr>
            <a:xfrm>
              <a:off x="7194253" y="2786567"/>
              <a:ext cx="424206" cy="475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A’</a:t>
              </a:r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42048D8-FAE9-451E-9859-3C836322C411}"/>
                </a:ext>
              </a:extLst>
            </p:cNvPr>
            <p:cNvSpPr/>
            <p:nvPr/>
          </p:nvSpPr>
          <p:spPr>
            <a:xfrm>
              <a:off x="2449463" y="2795994"/>
              <a:ext cx="424206" cy="4759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en-US"/>
            </a:p>
          </p:txBody>
        </p: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C0F2FF41-9E3F-FC7A-3E0C-42020ACDE2C6}"/>
              </a:ext>
            </a:extLst>
          </p:cNvPr>
          <p:cNvSpPr txBox="1">
            <a:spLocks/>
          </p:cNvSpPr>
          <p:nvPr/>
        </p:nvSpPr>
        <p:spPr>
          <a:xfrm>
            <a:off x="628649" y="3658673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 디리클레 할당 </a:t>
            </a:r>
            <a:r>
              <a:rPr lang="en-US" altLang="ko-KR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(LDA)</a:t>
            </a:r>
            <a:endParaRPr lang="en-US" sz="1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40A3461-59A6-77E4-B9B2-16B728351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3427" y="4119952"/>
            <a:ext cx="4092551" cy="234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77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>
                <a:solidFill>
                  <a:schemeClr val="tx1"/>
                </a:solidFill>
              </a:rPr>
              <a:t>모델링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E6F7D10-A3D7-9879-3226-B9DF7401346C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잠재 디리클레 할당 </a:t>
            </a:r>
            <a:r>
              <a:rPr lang="en-US" altLang="ko-KR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(LDA)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E6BE1E3-9373-5D9B-51AE-615E58919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899" y="1539404"/>
            <a:ext cx="4872201" cy="278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06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>
                <a:solidFill>
                  <a:schemeClr val="tx1"/>
                </a:solidFill>
              </a:rPr>
              <a:t>모델링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E6F7D10-A3D7-9879-3226-B9DF7401346C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en-US" altLang="ko-KR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KeyBERT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02CF684-BE72-9F33-180E-DD241ED9CEB9}"/>
              </a:ext>
            </a:extLst>
          </p:cNvPr>
          <p:cNvCxnSpPr/>
          <p:nvPr/>
        </p:nvCxnSpPr>
        <p:spPr>
          <a:xfrm>
            <a:off x="2318994" y="3176833"/>
            <a:ext cx="2328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BECBCC9-E000-1D50-8C99-872802610656}"/>
              </a:ext>
            </a:extLst>
          </p:cNvPr>
          <p:cNvCxnSpPr>
            <a:cxnSpLocks/>
          </p:cNvCxnSpPr>
          <p:nvPr/>
        </p:nvCxnSpPr>
        <p:spPr>
          <a:xfrm flipV="1">
            <a:off x="2356702" y="1539404"/>
            <a:ext cx="0" cy="1637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A10A366-2C6F-8D87-78D5-C5877A205F55}"/>
              </a:ext>
            </a:extLst>
          </p:cNvPr>
          <p:cNvCxnSpPr>
            <a:cxnSpLocks/>
          </p:cNvCxnSpPr>
          <p:nvPr/>
        </p:nvCxnSpPr>
        <p:spPr>
          <a:xfrm flipV="1">
            <a:off x="2356703" y="2048762"/>
            <a:ext cx="369366" cy="112807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24EE9CE-C8A2-B583-9F7B-44BAA1E823AB}"/>
              </a:ext>
            </a:extLst>
          </p:cNvPr>
          <p:cNvCxnSpPr>
            <a:cxnSpLocks/>
          </p:cNvCxnSpPr>
          <p:nvPr/>
        </p:nvCxnSpPr>
        <p:spPr>
          <a:xfrm flipV="1">
            <a:off x="2355784" y="2389425"/>
            <a:ext cx="990731" cy="7996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107B482-2D52-E30D-FF1A-4E4260DCBE72}"/>
              </a:ext>
            </a:extLst>
          </p:cNvPr>
          <p:cNvCxnSpPr>
            <a:cxnSpLocks/>
          </p:cNvCxnSpPr>
          <p:nvPr/>
        </p:nvCxnSpPr>
        <p:spPr>
          <a:xfrm flipV="1">
            <a:off x="2355784" y="2177592"/>
            <a:ext cx="687900" cy="101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B86A8CE-8A4E-047D-11B0-E841E896A9F2}"/>
              </a:ext>
            </a:extLst>
          </p:cNvPr>
          <p:cNvCxnSpPr>
            <a:cxnSpLocks/>
          </p:cNvCxnSpPr>
          <p:nvPr/>
        </p:nvCxnSpPr>
        <p:spPr>
          <a:xfrm flipV="1">
            <a:off x="2355784" y="2730318"/>
            <a:ext cx="1127420" cy="45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제목 1">
            <a:extLst>
              <a:ext uri="{FF2B5EF4-FFF2-40B4-BE49-F238E27FC236}">
                <a16:creationId xmlns:a16="http://schemas.microsoft.com/office/drawing/2014/main" id="{F62A032B-9EEA-ABEB-DD2D-6A7C9FC0D40C}"/>
              </a:ext>
            </a:extLst>
          </p:cNvPr>
          <p:cNvSpPr txBox="1">
            <a:spLocks/>
          </p:cNvSpPr>
          <p:nvPr/>
        </p:nvSpPr>
        <p:spPr>
          <a:xfrm>
            <a:off x="628649" y="3658673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복합 토픽 모델</a:t>
            </a:r>
            <a:endParaRPr lang="en-US" sz="17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60341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>
                <a:solidFill>
                  <a:schemeClr val="tx1"/>
                </a:solidFill>
              </a:rPr>
              <a:t>모델링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8E6F7D10-A3D7-9879-3226-B9DF7401346C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en-US" altLang="ko-KR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LSA,</a:t>
            </a:r>
            <a:r>
              <a:rPr lang="ko-KR" altLang="en-US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여러 개의 </a:t>
            </a:r>
            <a:r>
              <a:rPr lang="en-US" altLang="ko-KR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LDA,</a:t>
            </a:r>
            <a:r>
              <a:rPr lang="ko-KR" altLang="en-US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KeyBERT </a:t>
            </a:r>
            <a:r>
              <a:rPr lang="ko-KR" altLang="en-US" sz="17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앙상블</a:t>
            </a:r>
          </a:p>
        </p:txBody>
      </p:sp>
      <p:sp>
        <p:nvSpPr>
          <p:cNvPr id="10" name="부제목 3">
            <a:extLst>
              <a:ext uri="{FF2B5EF4-FFF2-40B4-BE49-F238E27FC236}">
                <a16:creationId xmlns:a16="http://schemas.microsoft.com/office/drawing/2014/main" id="{D96A4236-2277-2448-F1C6-F5D42F4DF987}"/>
              </a:ext>
            </a:extLst>
          </p:cNvPr>
          <p:cNvSpPr txBox="1">
            <a:spLocks/>
          </p:cNvSpPr>
          <p:nvPr/>
        </p:nvSpPr>
        <p:spPr>
          <a:xfrm>
            <a:off x="1020453" y="1569564"/>
            <a:ext cx="7707887" cy="28484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200" b="1" kern="0" baseline="0" dirty="0">
                <a:solidFill>
                  <a:schemeClr val="tx1"/>
                </a:solidFill>
                <a:uFillTx/>
                <a:latin typeface="SpoqaHanSans" panose="020B0500000000000000" pitchFamily="34" charset="-128"/>
                <a:ea typeface="SpoqaHanSans" panose="020B0500000000000000" pitchFamily="34" charset="-128"/>
                <a:cs typeface="STKaiti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poqaHanSans-Regular" panose="020B0500000000000000" pitchFamily="50" charset="-127"/>
                <a:ea typeface="SpoqaHanSans-Regular" panose="020B0500000000000000" pitchFamily="50" charset="-127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가중치를 주지 않은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/ LSA,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LDA, KeyBERT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앙상블 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71533" lvl="1" indent="-285750">
              <a:lnSpc>
                <a:spcPct val="100000"/>
              </a:lnSpc>
              <a:buFont typeface="Symbol" panose="05050102010706020507" pitchFamily="18" charset="2"/>
              <a:buChar char="Þ"/>
            </a:pP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LDA </a:t>
            </a: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00000"/>
              </a:lnSpc>
            </a:pP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가중치를 준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/ LSA,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LDA, KeyBERT 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앙상블 </a:t>
            </a:r>
            <a:endParaRPr lang="en-US" altLang="ko-KR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71533" lvl="1" indent="-285750">
              <a:lnSpc>
                <a:spcPct val="100000"/>
              </a:lnSpc>
              <a:buFont typeface="Symbol" panose="05050102010706020507" pitchFamily="18" charset="2"/>
              <a:buChar char="Þ"/>
            </a:pPr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앞서 실행한 결과와 차이 </a:t>
            </a:r>
            <a:r>
              <a:rPr lang="en-US" altLang="ko-KR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</a:p>
          <a:p>
            <a:pPr marL="285750" indent="-285750">
              <a:lnSpc>
                <a:spcPct val="100000"/>
              </a:lnSpc>
              <a:buFont typeface="Symbol" panose="05050102010706020507" pitchFamily="18" charset="2"/>
              <a:buChar char="Þ"/>
            </a:pP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가중치의 문제로 </a:t>
            </a:r>
            <a:r>
              <a:rPr lang="en-US" altLang="ko-KR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Only LDA</a:t>
            </a:r>
            <a:r>
              <a:rPr lang="ko-KR" altLang="en-US" sz="1500">
                <a:latin typeface="맑은 고딕" panose="020B0503020000020004" pitchFamily="50" charset="-127"/>
                <a:ea typeface="맑은 고딕" panose="020B0503020000020004" pitchFamily="50" charset="-127"/>
              </a:rPr>
              <a:t>로만 앙상블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ko-KR" altLang="en-US" sz="15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17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1-1)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프로젝트 개요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8BCDA7F-269B-FED7-A2EB-9B1E26AF4DD1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영화 리뷰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9A8E5-2827-34BC-AA29-AD49F770F2F9}"/>
              </a:ext>
            </a:extLst>
          </p:cNvPr>
          <p:cNvSpPr txBox="1"/>
          <p:nvPr/>
        </p:nvSpPr>
        <p:spPr>
          <a:xfrm>
            <a:off x="5283789" y="1773968"/>
            <a:ext cx="3518116" cy="172887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ko-KR" altLang="en-US" sz="14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포괄적인 내용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의 리뷰 다수</a:t>
            </a: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ko-KR" altLang="en-US" sz="14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주관적</a:t>
            </a: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인 내용</a:t>
            </a:r>
            <a:br>
              <a:rPr kumimoji="1" lang="en-US" altLang="ko-KR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ko-KR" altLang="en-US" sz="14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방대한 리뷰를 찾아보게 됨</a:t>
            </a:r>
            <a:endParaRPr kumimoji="1" lang="en-US" altLang="ko-KR" sz="14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C8A2B7-A904-9519-3632-80052DCDF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67" y="1682058"/>
            <a:ext cx="4443422" cy="4551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257D335-9F8E-7085-C745-BF5AF00D6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8" y="2149408"/>
            <a:ext cx="4270647" cy="4278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F0ACB7-2921-9405-0324-AD91FF75E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7" y="2567625"/>
            <a:ext cx="4247305" cy="427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1FE6556-4456-3AE5-1DC3-F22884EC4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482" y="3021715"/>
            <a:ext cx="4268534" cy="4285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81D481-E6F2-12CC-C635-3F815AD3480F}"/>
              </a:ext>
            </a:extLst>
          </p:cNvPr>
          <p:cNvSpPr txBox="1"/>
          <p:nvPr/>
        </p:nvSpPr>
        <p:spPr>
          <a:xfrm>
            <a:off x="2440671" y="3921060"/>
            <a:ext cx="4696462" cy="334361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ko-KR" altLang="en-US" sz="19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객관적</a:t>
            </a:r>
            <a:r>
              <a:rPr lang="ko-KR" altLang="en-US" sz="19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이고</a:t>
            </a:r>
            <a:r>
              <a:rPr lang="en-US" altLang="ko-KR" sz="19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9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체계적</a:t>
            </a:r>
            <a:r>
              <a:rPr lang="ko-KR" altLang="en-US" sz="19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으로 요약된 정보 필요</a:t>
            </a:r>
            <a:endParaRPr lang="en-US" altLang="ko-KR" sz="19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2D266F-A085-6C56-40CC-1648B9E3C0D1}"/>
              </a:ext>
            </a:extLst>
          </p:cNvPr>
          <p:cNvSpPr txBox="1"/>
          <p:nvPr/>
        </p:nvSpPr>
        <p:spPr>
          <a:xfrm>
            <a:off x="2401835" y="4723089"/>
            <a:ext cx="5134745" cy="55896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영화 리뷰를 수집해서 </a:t>
            </a:r>
            <a:r>
              <a:rPr lang="ko-KR" altLang="en-US" sz="17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중요 속성</a:t>
            </a:r>
            <a:r>
              <a:rPr lang="en-US" altLang="ko-KR" sz="17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sz="17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핵심 키워드</a:t>
            </a:r>
            <a:r>
              <a:rPr lang="ko-KR" altLang="en-US" sz="17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를 직접 뽑아내보자</a:t>
            </a:r>
            <a:r>
              <a:rPr lang="en-US" altLang="ko-KR" sz="17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!</a:t>
            </a:r>
            <a:endParaRPr kumimoji="1" lang="ko-Kore-KR" altLang="en-US" sz="17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7" name="화살표: 톱니 모양의 오른쪽 26">
            <a:extLst>
              <a:ext uri="{FF2B5EF4-FFF2-40B4-BE49-F238E27FC236}">
                <a16:creationId xmlns:a16="http://schemas.microsoft.com/office/drawing/2014/main" id="{168593B7-5ECC-C42D-D1C2-C0DA62B92E08}"/>
              </a:ext>
            </a:extLst>
          </p:cNvPr>
          <p:cNvSpPr/>
          <p:nvPr/>
        </p:nvSpPr>
        <p:spPr>
          <a:xfrm>
            <a:off x="1692239" y="4774298"/>
            <a:ext cx="687003" cy="328689"/>
          </a:xfrm>
          <a:prstGeom prst="notchedRightArrow">
            <a:avLst/>
          </a:prstGeom>
          <a:solidFill>
            <a:srgbClr val="180BC6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0BC7"/>
              </a:solidFill>
            </a:endParaRPr>
          </a:p>
        </p:txBody>
      </p:sp>
      <p:sp>
        <p:nvSpPr>
          <p:cNvPr id="32" name="화살표: 톱니 모양의 오른쪽 31">
            <a:extLst>
              <a:ext uri="{FF2B5EF4-FFF2-40B4-BE49-F238E27FC236}">
                <a16:creationId xmlns:a16="http://schemas.microsoft.com/office/drawing/2014/main" id="{56E8B5CD-7DAE-6DD6-123C-E733E732B330}"/>
              </a:ext>
            </a:extLst>
          </p:cNvPr>
          <p:cNvSpPr/>
          <p:nvPr/>
        </p:nvSpPr>
        <p:spPr>
          <a:xfrm>
            <a:off x="1692240" y="3943529"/>
            <a:ext cx="687003" cy="328689"/>
          </a:xfrm>
          <a:prstGeom prst="notchedRightArrow">
            <a:avLst/>
          </a:prstGeom>
          <a:solidFill>
            <a:srgbClr val="180BC6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0B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5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1-1)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프로젝트 개요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F8BCDA7F-269B-FED7-A2EB-9B1E26AF4DD1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관련 연구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E5EDF3-CE2C-3096-951B-A207DA5F4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067" y="2266127"/>
            <a:ext cx="4306627" cy="160695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FC038E-DB57-19C0-2F5C-8FD2F5726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9" y="1979665"/>
            <a:ext cx="3285984" cy="209693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C843DE-55F6-4222-880A-165A5872EF9A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6594381" y="4082354"/>
            <a:ext cx="380" cy="36599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FC3E04C-965D-ECDB-F61F-718F32606C26}"/>
              </a:ext>
            </a:extLst>
          </p:cNvPr>
          <p:cNvSpPr txBox="1"/>
          <p:nvPr/>
        </p:nvSpPr>
        <p:spPr>
          <a:xfrm>
            <a:off x="6350012" y="4126683"/>
            <a:ext cx="1885451" cy="380341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ko-KR" altLang="en-US" sz="1100" b="1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토픽별</a:t>
            </a:r>
            <a:r>
              <a:rPr lang="ko-KR" altLang="en-US" sz="11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 감성분석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2C1A9-7560-71F0-F764-0A356F8945F3}"/>
              </a:ext>
            </a:extLst>
          </p:cNvPr>
          <p:cNvSpPr txBox="1"/>
          <p:nvPr/>
        </p:nvSpPr>
        <p:spPr>
          <a:xfrm>
            <a:off x="844360" y="1486225"/>
            <a:ext cx="382831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호텔 리뷰 토픽 추출 및 감성 분석</a:t>
            </a:r>
            <a:endParaRPr lang="en-US" altLang="ko-KR" sz="1500" b="1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710074-DD1D-1724-7985-A603E5825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734" y="4657629"/>
            <a:ext cx="4738053" cy="11743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42A3A6E-9589-A766-0CD9-8B98B50D711A}"/>
              </a:ext>
            </a:extLst>
          </p:cNvPr>
          <p:cNvSpPr txBox="1"/>
          <p:nvPr/>
        </p:nvSpPr>
        <p:spPr>
          <a:xfrm>
            <a:off x="844360" y="4820051"/>
            <a:ext cx="3049163" cy="117438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300" b="1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리뷰로부터</a:t>
            </a:r>
            <a:r>
              <a:rPr lang="ko-KR" altLang="en-US" sz="13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 키워드 추출</a:t>
            </a:r>
            <a:endParaRPr lang="en-US" altLang="ko-KR" sz="13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3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키워드를 토픽별로 분류 </a:t>
            </a:r>
            <a:r>
              <a:rPr lang="en-US" altLang="ko-KR" sz="13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sz="13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분석자 주관</a:t>
            </a:r>
            <a:r>
              <a:rPr lang="en-US" altLang="ko-KR" sz="13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3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추출된 토픽 별 감성 분석 실행</a:t>
            </a:r>
            <a:endParaRPr lang="en-US" altLang="ko-KR" sz="13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300" b="1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CC520C-4A3A-53FE-4641-3F7A07C21D03}"/>
              </a:ext>
            </a:extLst>
          </p:cNvPr>
          <p:cNvCxnSpPr>
            <a:cxnSpLocks/>
          </p:cNvCxnSpPr>
          <p:nvPr/>
        </p:nvCxnSpPr>
        <p:spPr>
          <a:xfrm>
            <a:off x="4036234" y="3067686"/>
            <a:ext cx="280976" cy="19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2A640E2-F1B8-C0EF-9791-128CC2FE23B4}"/>
              </a:ext>
            </a:extLst>
          </p:cNvPr>
          <p:cNvSpPr txBox="1"/>
          <p:nvPr/>
        </p:nvSpPr>
        <p:spPr>
          <a:xfrm>
            <a:off x="3233996" y="3129523"/>
            <a:ext cx="1885451" cy="51936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ko-KR" altLang="en-US" sz="11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키워드</a:t>
            </a:r>
            <a:br>
              <a:rPr lang="en-US" altLang="ko-KR" sz="1100" b="1">
                <a:latin typeface="나눔고딕OTF" panose="020D0604000000000000" pitchFamily="34" charset="-127"/>
                <a:ea typeface="나눔고딕OTF" panose="020D0604000000000000" pitchFamily="34" charset="-127"/>
              </a:rPr>
            </a:br>
            <a:r>
              <a:rPr lang="ko-KR" altLang="en-US" sz="11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추출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B2AD26-BAF2-FBA4-298C-75030BAC8C50}"/>
              </a:ext>
            </a:extLst>
          </p:cNvPr>
          <p:cNvSpPr/>
          <p:nvPr/>
        </p:nvSpPr>
        <p:spPr>
          <a:xfrm>
            <a:off x="2883563" y="2216697"/>
            <a:ext cx="531178" cy="14516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0882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1-1)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프로젝트 개요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8D6B078-EC9F-25BA-8A17-57B95E6A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96" y="2132858"/>
            <a:ext cx="4550126" cy="1888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C9D107-2FD0-625D-4563-F860521D2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96" y="4382434"/>
            <a:ext cx="4550354" cy="1821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2799F0-8734-9D42-5389-D77DD3333B66}"/>
              </a:ext>
            </a:extLst>
          </p:cNvPr>
          <p:cNvSpPr txBox="1"/>
          <p:nvPr/>
        </p:nvSpPr>
        <p:spPr>
          <a:xfrm>
            <a:off x="5901729" y="2132858"/>
            <a:ext cx="2909287" cy="159689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3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약 </a:t>
            </a:r>
            <a:r>
              <a:rPr lang="en-US" altLang="ko-KR" sz="13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80</a:t>
            </a:r>
            <a:r>
              <a:rPr lang="ko-KR" altLang="en-US" sz="13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여 개의 분류 대상 </a:t>
            </a:r>
            <a:r>
              <a:rPr lang="ko-KR" altLang="en-US" sz="1300" b="1">
                <a:solidFill>
                  <a:srgbClr val="180BC6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토픽 사전 설정</a:t>
            </a:r>
            <a:endParaRPr lang="en-US" altLang="ko-KR" sz="1300" b="1">
              <a:solidFill>
                <a:srgbClr val="180BC6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3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300" b="1">
                <a:latin typeface="나눔고딕OTF" panose="020D0604000000000000" pitchFamily="34" charset="-127"/>
                <a:ea typeface="나눔고딕OTF" panose="020D0604000000000000" pitchFamily="34" charset="-127"/>
              </a:rPr>
              <a:t>리뷰에서 제품 속성 정보 추출</a:t>
            </a:r>
            <a:endParaRPr lang="en-US" altLang="ko-KR" sz="1300" b="1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BDA9303-96E5-7E65-DAB5-877D67D286CE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관련 연구</a:t>
            </a:r>
            <a:endParaRPr lang="en-US" sz="1700" b="1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99FAB1-CA60-454C-2A47-E251C8846943}"/>
              </a:ext>
            </a:extLst>
          </p:cNvPr>
          <p:cNvSpPr txBox="1"/>
          <p:nvPr/>
        </p:nvSpPr>
        <p:spPr>
          <a:xfrm>
            <a:off x="844360" y="1486225"/>
            <a:ext cx="382831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500" b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화장품 속성 정보 추출 </a:t>
            </a:r>
            <a:r>
              <a:rPr lang="en-US" altLang="ko-KR" sz="1500" b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(</a:t>
            </a:r>
            <a:r>
              <a:rPr lang="ko-KR" altLang="en-US" sz="1500" b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화해</a:t>
            </a:r>
            <a:r>
              <a:rPr lang="en-US" altLang="ko-KR" sz="1500" b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65C7E2-FEB6-B868-B365-A5EC20663187}"/>
              </a:ext>
            </a:extLst>
          </p:cNvPr>
          <p:cNvSpPr/>
          <p:nvPr/>
        </p:nvSpPr>
        <p:spPr>
          <a:xfrm>
            <a:off x="1873913" y="2132858"/>
            <a:ext cx="1678912" cy="18887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173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70179E0-9E9E-A62B-56A5-AF461EE18806}"/>
              </a:ext>
            </a:extLst>
          </p:cNvPr>
          <p:cNvGrpSpPr/>
          <p:nvPr/>
        </p:nvGrpSpPr>
        <p:grpSpPr>
          <a:xfrm>
            <a:off x="767627" y="498110"/>
            <a:ext cx="6141010" cy="3921221"/>
            <a:chOff x="2272313" y="1838131"/>
            <a:chExt cx="7902421" cy="4841303"/>
          </a:xfrm>
        </p:grpSpPr>
        <p:graphicFrame>
          <p:nvGraphicFramePr>
            <p:cNvPr id="6" name="다이어그램 5"/>
            <p:cNvGraphicFramePr/>
            <p:nvPr>
              <p:extLst>
                <p:ext uri="{D42A27DB-BD31-4B8C-83A1-F6EECF244321}">
                  <p14:modId xmlns:p14="http://schemas.microsoft.com/office/powerpoint/2010/main" val="3058130982"/>
                </p:ext>
              </p:extLst>
            </p:nvPr>
          </p:nvGraphicFramePr>
          <p:xfrm>
            <a:off x="2272313" y="1838131"/>
            <a:ext cx="7902421" cy="481778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3250CA-13AD-DC04-CEC8-9CAA074B4CE7}"/>
                </a:ext>
              </a:extLst>
            </p:cNvPr>
            <p:cNvSpPr txBox="1"/>
            <p:nvPr/>
          </p:nvSpPr>
          <p:spPr>
            <a:xfrm>
              <a:off x="7654994" y="4283572"/>
              <a:ext cx="1679687" cy="334382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 fontScale="92500" lnSpcReduction="10000"/>
            </a:bodyPr>
            <a:lstStyle/>
            <a:p>
              <a:r>
                <a:rPr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객관적 키워드</a:t>
              </a:r>
              <a:r>
                <a:rPr lang="en-US" altLang="ko-KR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속성</a:t>
              </a:r>
              <a:endParaRPr lang="en-US" altLang="ko-KR" sz="13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8DA4A4-8564-50CB-929A-65D7CD9E0935}"/>
                </a:ext>
              </a:extLst>
            </p:cNvPr>
            <p:cNvSpPr txBox="1"/>
            <p:nvPr/>
          </p:nvSpPr>
          <p:spPr>
            <a:xfrm>
              <a:off x="5837300" y="6046041"/>
              <a:ext cx="1348370" cy="587577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 lnSpcReduction="10000"/>
            </a:bodyPr>
            <a:lstStyle/>
            <a:p>
              <a:r>
                <a:rPr lang="ko-KR" altLang="en-US" sz="13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만족스러운 영화</a:t>
              </a:r>
              <a:br>
                <a:rPr lang="en-US" altLang="ko-KR" sz="13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</a:br>
              <a:r>
                <a:rPr lang="ko-KR" altLang="en-US" sz="13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흥행 성공</a:t>
              </a:r>
              <a:r>
                <a:rPr lang="en-US" altLang="ko-KR" sz="1300" b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?</a:t>
              </a:r>
              <a:endParaRPr lang="en-US" altLang="ko-KR" sz="13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262D1D-2A5F-F534-A46F-394EBFAB041B}"/>
                </a:ext>
              </a:extLst>
            </p:cNvPr>
            <p:cNvSpPr txBox="1"/>
            <p:nvPr/>
          </p:nvSpPr>
          <p:spPr>
            <a:xfrm>
              <a:off x="4615461" y="4281878"/>
              <a:ext cx="938303" cy="334382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 fontScale="92500" lnSpcReduction="10000"/>
            </a:bodyPr>
            <a:lstStyle/>
            <a:p>
              <a:r>
                <a:rPr lang="ko-KR" altLang="en-US" sz="13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영화 리뷰</a:t>
              </a:r>
              <a:endParaRPr lang="en-US" altLang="ko-KR" sz="13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BA254D-E615-795B-424F-DE370BAB8CEC}"/>
                </a:ext>
              </a:extLst>
            </p:cNvPr>
            <p:cNvSpPr txBox="1"/>
            <p:nvPr/>
          </p:nvSpPr>
          <p:spPr>
            <a:xfrm>
              <a:off x="5986894" y="2662775"/>
              <a:ext cx="1115171" cy="334382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r>
                <a:rPr lang="ko-KR" altLang="en-US" sz="11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서비스 제공자</a:t>
              </a:r>
              <a:endParaRPr lang="en-US" altLang="ko-KR" sz="11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6AD68DC-B7E0-5A65-9815-9D632E0F8ACC}"/>
                </a:ext>
              </a:extLst>
            </p:cNvPr>
            <p:cNvSpPr txBox="1"/>
            <p:nvPr/>
          </p:nvSpPr>
          <p:spPr>
            <a:xfrm>
              <a:off x="7747404" y="6345052"/>
              <a:ext cx="1115171" cy="334382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r>
                <a:rPr lang="ko-KR" altLang="en-US" sz="11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영화 제작사</a:t>
              </a:r>
              <a:endParaRPr lang="en-US" altLang="ko-KR" sz="11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930647-28F4-157E-713F-587B04F30FB6}"/>
                </a:ext>
              </a:extLst>
            </p:cNvPr>
            <p:cNvSpPr txBox="1"/>
            <p:nvPr/>
          </p:nvSpPr>
          <p:spPr>
            <a:xfrm>
              <a:off x="4521982" y="6333382"/>
              <a:ext cx="660105" cy="334382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r>
                <a:rPr lang="ko-KR" altLang="en-US" sz="1100" b="1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소비자</a:t>
              </a:r>
              <a:endParaRPr lang="en-US" altLang="ko-KR" sz="1100" b="1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1-1) </a:t>
            </a:r>
            <a:r>
              <a:rPr lang="ko-KR" altLang="en-US" b="1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프로젝트 개요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624B06-1506-588B-6C9F-722FC5D04377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7809804-044B-8190-ACDC-88A7CF0619B0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795C373-B558-731A-D380-2DFBEC871390}"/>
              </a:ext>
            </a:extLst>
          </p:cNvPr>
          <p:cNvGrpSpPr/>
          <p:nvPr/>
        </p:nvGrpSpPr>
        <p:grpSpPr>
          <a:xfrm>
            <a:off x="996597" y="4580941"/>
            <a:ext cx="6326461" cy="1778949"/>
            <a:chOff x="844360" y="1486225"/>
            <a:chExt cx="6326461" cy="17789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1D4A69-0712-CA15-5032-3A56A3DD48C7}"/>
                </a:ext>
              </a:extLst>
            </p:cNvPr>
            <p:cNvSpPr txBox="1"/>
            <p:nvPr/>
          </p:nvSpPr>
          <p:spPr>
            <a:xfrm>
              <a:off x="844360" y="1486225"/>
              <a:ext cx="6326461" cy="1778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500" b="1">
                  <a:cs typeface="Arial" panose="020B0604020202020204" pitchFamily="34" charset="0"/>
                </a:rPr>
                <a:t>영화 흥행은 </a:t>
              </a:r>
              <a:r>
                <a:rPr lang="ko-KR" altLang="en-US" sz="1500" b="1">
                  <a:solidFill>
                    <a:srgbClr val="180BC6"/>
                  </a:solidFill>
                  <a:cs typeface="Arial" panose="020B0604020202020204" pitchFamily="34" charset="0"/>
                </a:rPr>
                <a:t>예측이 </a:t>
              </a:r>
              <a:r>
                <a:rPr lang="ko-KR" altLang="en-US" sz="1500" b="1" dirty="0">
                  <a:solidFill>
                    <a:srgbClr val="180BC6"/>
                  </a:solidFill>
                  <a:cs typeface="Arial" panose="020B0604020202020204" pitchFamily="34" charset="0"/>
                </a:rPr>
                <a:t>중요</a:t>
              </a:r>
              <a:endParaRPr lang="en-US" altLang="ko-KR" sz="1500" b="1" dirty="0"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5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잘못된 흥행 요인 판단</a:t>
              </a:r>
              <a:br>
                <a:rPr lang="en-US" altLang="ko-KR" sz="1500" b="1" dirty="0">
                  <a:solidFill>
                    <a:srgbClr val="FF0000"/>
                  </a:solidFill>
                  <a:cs typeface="Arial" panose="020B0604020202020204" pitchFamily="34" charset="0"/>
                </a:rPr>
              </a:br>
              <a:r>
                <a:rPr lang="ko-KR" altLang="en-US" sz="15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잘못된 영화 소비자 의견 해석</a:t>
              </a:r>
              <a:endParaRPr lang="en-US" altLang="ko-KR" sz="150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500" b="1" dirty="0">
                  <a:cs typeface="Arial" panose="020B0604020202020204" pitchFamily="34" charset="0"/>
                </a:rPr>
                <a:t>영화 리뷰에서 최대한 </a:t>
              </a:r>
              <a:r>
                <a:rPr lang="ko-KR" altLang="en-US" sz="1500" b="1" dirty="0">
                  <a:solidFill>
                    <a:srgbClr val="180BC6"/>
                  </a:solidFill>
                  <a:cs typeface="Arial" panose="020B0604020202020204" pitchFamily="34" charset="0"/>
                </a:rPr>
                <a:t>객관적인 키워드</a:t>
              </a:r>
              <a:r>
                <a:rPr lang="en-US" altLang="ko-KR" sz="1500" b="1" dirty="0">
                  <a:solidFill>
                    <a:srgbClr val="180BC6"/>
                  </a:solidFill>
                  <a:cs typeface="Arial" panose="020B0604020202020204" pitchFamily="34" charset="0"/>
                </a:rPr>
                <a:t>, </a:t>
              </a:r>
              <a:r>
                <a:rPr lang="ko-KR" altLang="en-US" sz="1500" b="1" dirty="0">
                  <a:solidFill>
                    <a:srgbClr val="180BC6"/>
                  </a:solidFill>
                  <a:cs typeface="Arial" panose="020B0604020202020204" pitchFamily="34" charset="0"/>
                </a:rPr>
                <a:t>속성</a:t>
              </a:r>
              <a:r>
                <a:rPr lang="ko-KR" altLang="en-US" sz="1500" b="1" dirty="0">
                  <a:cs typeface="Arial" panose="020B0604020202020204" pitchFamily="34" charset="0"/>
                </a:rPr>
                <a:t>들을 추출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500" b="1" dirty="0">
                  <a:cs typeface="Arial" panose="020B0604020202020204" pitchFamily="34" charset="0"/>
                </a:rPr>
                <a:t>영화 제작사의 </a:t>
              </a:r>
              <a:r>
                <a:rPr lang="ko-KR" altLang="en-US" sz="1500" b="1" dirty="0">
                  <a:solidFill>
                    <a:srgbClr val="180BC6"/>
                  </a:solidFill>
                  <a:cs typeface="Arial" panose="020B0604020202020204" pitchFamily="34" charset="0"/>
                </a:rPr>
                <a:t>의사결정 보조 지표로 활용</a:t>
              </a:r>
              <a:endParaRPr lang="en-US" altLang="ko-KR" sz="1500" b="1" dirty="0">
                <a:solidFill>
                  <a:srgbClr val="180BC6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5B3E41-8696-1737-DBCD-775A15A9981D}"/>
                </a:ext>
              </a:extLst>
            </p:cNvPr>
            <p:cNvSpPr txBox="1"/>
            <p:nvPr/>
          </p:nvSpPr>
          <p:spPr>
            <a:xfrm>
              <a:off x="4837913" y="1962134"/>
              <a:ext cx="1918487" cy="3939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500" b="1" dirty="0">
                  <a:solidFill>
                    <a:srgbClr val="FF0000"/>
                  </a:solidFill>
                  <a:cs typeface="Arial" panose="020B0604020202020204" pitchFamily="34" charset="0"/>
                </a:rPr>
                <a:t>흥행 실패 및 손해</a:t>
              </a:r>
              <a:endParaRPr lang="en-US" altLang="ko-KR" sz="1500" b="1" dirty="0">
                <a:solidFill>
                  <a:srgbClr val="FF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3" name="화살표: 톱니 모양의 오른쪽 22">
            <a:extLst>
              <a:ext uri="{FF2B5EF4-FFF2-40B4-BE49-F238E27FC236}">
                <a16:creationId xmlns:a16="http://schemas.microsoft.com/office/drawing/2014/main" id="{C3CA249F-0A48-D364-67C1-5CA61D950A12}"/>
              </a:ext>
            </a:extLst>
          </p:cNvPr>
          <p:cNvSpPr/>
          <p:nvPr/>
        </p:nvSpPr>
        <p:spPr>
          <a:xfrm>
            <a:off x="4228498" y="5125338"/>
            <a:ext cx="687003" cy="328689"/>
          </a:xfrm>
          <a:prstGeom prst="notchedRightArrow">
            <a:avLst/>
          </a:prstGeom>
          <a:solidFill>
            <a:srgbClr val="180BC6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180BC7"/>
              </a:solidFill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5617ABD-4059-34C4-B21F-46649AB969D0}"/>
              </a:ext>
            </a:extLst>
          </p:cNvPr>
          <p:cNvSpPr txBox="1">
            <a:spLocks/>
          </p:cNvSpPr>
          <p:nvPr/>
        </p:nvSpPr>
        <p:spPr>
          <a:xfrm>
            <a:off x="628649" y="1063495"/>
            <a:ext cx="7707885" cy="47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900" kern="1200">
                <a:solidFill>
                  <a:srgbClr val="123C74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  <a:cs typeface="+mj-cs"/>
              </a:defRPr>
            </a:lvl1pPr>
          </a:lstStyle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ko-KR" altLang="en-US" sz="1700" b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최종 목적</a:t>
            </a:r>
            <a:endParaRPr lang="en-US" sz="1700" b="1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117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1-2) </a:t>
            </a:r>
            <a:r>
              <a:rPr lang="ko-KR" altLang="en-US" b="1" dirty="0">
                <a:solidFill>
                  <a:schemeClr val="tx1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조원 소개</a:t>
            </a:r>
            <a:endParaRPr lang="en-US" b="1" dirty="0">
              <a:solidFill>
                <a:schemeClr val="tx1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69E784-AF3C-2883-C19C-3CAFC718CC7E}"/>
              </a:ext>
            </a:extLst>
          </p:cNvPr>
          <p:cNvSpPr/>
          <p:nvPr/>
        </p:nvSpPr>
        <p:spPr>
          <a:xfrm>
            <a:off x="7737233" y="6213231"/>
            <a:ext cx="996461" cy="550984"/>
          </a:xfrm>
          <a:prstGeom prst="rect">
            <a:avLst/>
          </a:prstGeom>
          <a:solidFill>
            <a:srgbClr val="F4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CC64EE-46D7-A923-785D-081C9D9ABA87}"/>
              </a:ext>
            </a:extLst>
          </p:cNvPr>
          <p:cNvSpPr/>
          <p:nvPr/>
        </p:nvSpPr>
        <p:spPr>
          <a:xfrm>
            <a:off x="316530" y="6365878"/>
            <a:ext cx="2555631" cy="27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8BD47-A50B-55BB-46D8-B40214B08FAA}"/>
              </a:ext>
            </a:extLst>
          </p:cNvPr>
          <p:cNvSpPr txBox="1"/>
          <p:nvPr/>
        </p:nvSpPr>
        <p:spPr>
          <a:xfrm>
            <a:off x="4888523" y="634218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D43D5C-DA59-BC19-28C3-B05DB4D38378}"/>
              </a:ext>
            </a:extLst>
          </p:cNvPr>
          <p:cNvSpPr txBox="1"/>
          <p:nvPr/>
        </p:nvSpPr>
        <p:spPr>
          <a:xfrm>
            <a:off x="5872454" y="4959640"/>
            <a:ext cx="291331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공통 작업</a:t>
            </a:r>
            <a:endParaRPr lang="en-US" altLang="ko-KR" sz="1600" b="1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데이터 </a:t>
            </a:r>
            <a:r>
              <a:rPr lang="ko-KR" altLang="en-US" sz="1200" dirty="0" err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크롤링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및 전처리</a:t>
            </a:r>
            <a:endParaRPr lang="en-US" altLang="ko-KR" sz="12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모델링</a:t>
            </a:r>
            <a:endParaRPr lang="en-US" altLang="ko-KR" sz="12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키워드 추출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CD32C-80EC-BDD1-1B20-BCEF2EE59BDF}"/>
              </a:ext>
            </a:extLst>
          </p:cNvPr>
          <p:cNvSpPr txBox="1"/>
          <p:nvPr/>
        </p:nvSpPr>
        <p:spPr>
          <a:xfrm>
            <a:off x="520708" y="1187083"/>
            <a:ext cx="3240000" cy="3115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김준호</a:t>
            </a:r>
            <a:r>
              <a:rPr lang="en-US" altLang="ko-KR" sz="1600" b="1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(</a:t>
            </a:r>
            <a:r>
              <a:rPr lang="ko-KR" altLang="en-US" sz="1600" b="1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팀장</a:t>
            </a:r>
            <a:r>
              <a:rPr lang="en-US" altLang="ko-KR" sz="1600" b="1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-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데이터 </a:t>
            </a:r>
            <a:r>
              <a:rPr lang="ko-KR" altLang="en-US" sz="1200" dirty="0" err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크롤링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코드 구현</a:t>
            </a:r>
            <a:endParaRPr lang="en-US" altLang="ko-KR" sz="12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모델 구현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(LSA, LDA, </a:t>
            </a:r>
            <a:r>
              <a:rPr lang="en-US" altLang="ko-KR" sz="1200" dirty="0" err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KeyBERT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CTM)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-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결과 확인 코드 구현</a:t>
            </a:r>
            <a:endParaRPr lang="en-US" altLang="ko-KR" sz="12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 SF,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공포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200" dirty="0" err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느와르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멜로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모험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범죄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                    </a:t>
            </a:r>
            <a:b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</a:b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 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스릴러 장르 담당</a:t>
            </a:r>
            <a:endParaRPr lang="en-US" altLang="ko-KR" sz="12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C2DCC0-F311-BD69-45D7-3D4AF86E4A7E}"/>
              </a:ext>
            </a:extLst>
          </p:cNvPr>
          <p:cNvSpPr txBox="1"/>
          <p:nvPr/>
        </p:nvSpPr>
        <p:spPr>
          <a:xfrm>
            <a:off x="3971272" y="1187083"/>
            <a:ext cx="3240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2"/>
            </a:pPr>
            <a:r>
              <a:rPr lang="ko-KR" altLang="en-US" sz="1600" b="1" dirty="0" err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강석창</a:t>
            </a:r>
            <a:endParaRPr lang="en-US" altLang="ko-KR" sz="1600" b="1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-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모델 탐색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(</a:t>
            </a:r>
            <a:r>
              <a:rPr lang="en-US" altLang="ko-KR" sz="1200" dirty="0" err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TextRank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</a:t>
            </a:r>
            <a:r>
              <a:rPr lang="en-US" altLang="ko-KR" sz="1200" dirty="0" err="1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WordRank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주간수행일지 작성</a:t>
            </a:r>
            <a:endParaRPr lang="en-US" altLang="ko-KR" sz="12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코미디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가족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미스터리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애니메이션</a:t>
            </a:r>
            <a:b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</a:b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 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장르 담당</a:t>
            </a:r>
            <a:endParaRPr lang="en-US" altLang="ko-KR" sz="12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E35E60-A4AF-51AB-E0B4-BB9FA1F08031}"/>
              </a:ext>
            </a:extLst>
          </p:cNvPr>
          <p:cNvSpPr txBox="1"/>
          <p:nvPr/>
        </p:nvSpPr>
        <p:spPr>
          <a:xfrm>
            <a:off x="3971272" y="3226437"/>
            <a:ext cx="3240000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ko-KR" altLang="en-US" sz="1600" b="1" err="1"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김예슬</a:t>
            </a:r>
            <a:endParaRPr lang="en-US" altLang="ko-KR" sz="1600" b="1"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 </a:t>
            </a:r>
            <a:r>
              <a:rPr lang="en-US" altLang="ko-KR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PPT </a:t>
            </a:r>
            <a:r>
              <a:rPr lang="ko-KR" altLang="en-US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제작</a:t>
            </a:r>
            <a:endParaRPr lang="en-US" altLang="ko-KR" sz="120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 </a:t>
            </a:r>
            <a:r>
              <a:rPr lang="ko-KR" altLang="en-US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액션</a:t>
            </a:r>
            <a:r>
              <a:rPr lang="en-US" altLang="ko-KR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다큐멘터리</a:t>
            </a:r>
            <a:r>
              <a:rPr lang="en-US" altLang="ko-KR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뮤지컬</a:t>
            </a:r>
            <a:r>
              <a:rPr lang="en-US" altLang="ko-KR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전쟁</a:t>
            </a:r>
            <a:br>
              <a:rPr lang="en-US" altLang="ko-KR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</a:br>
            <a:r>
              <a:rPr lang="en-US" altLang="ko-KR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 </a:t>
            </a:r>
            <a:r>
              <a:rPr lang="ko-KR" altLang="en-US" sz="120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장르 담당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4C2CA6-E5B8-EAAE-1A3C-CD82C55977AC}"/>
              </a:ext>
            </a:extLst>
          </p:cNvPr>
          <p:cNvSpPr txBox="1"/>
          <p:nvPr/>
        </p:nvSpPr>
        <p:spPr>
          <a:xfrm>
            <a:off x="520708" y="3226436"/>
            <a:ext cx="3240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600" b="1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박재현</a:t>
            </a:r>
            <a:endParaRPr lang="en-US" altLang="ko-KR" sz="1600" b="1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데이터 전처리 코드 구현</a:t>
            </a:r>
            <a:endParaRPr lang="en-US" altLang="ko-KR" sz="12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-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모델 구현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(Ensemble LDA)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결과 시각화 웹 페이지 제작</a:t>
            </a:r>
            <a:endParaRPr lang="en-US" altLang="ko-KR" sz="12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-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발표</a:t>
            </a:r>
            <a:endParaRPr lang="en-US" altLang="ko-KR" sz="12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      -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판타지</a:t>
            </a:r>
            <a:r>
              <a:rPr lang="en-US" altLang="ko-KR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rgbClr val="202122"/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anose="020B0604020202020204" pitchFamily="34" charset="0"/>
              </a:rPr>
              <a:t>드라마 장르 담당</a:t>
            </a:r>
            <a:endParaRPr lang="en-US" altLang="ko-KR" sz="1200" dirty="0">
              <a:solidFill>
                <a:srgbClr val="202122"/>
              </a:solidFill>
              <a:latin typeface="나눔고딕OTF" panose="020D0604000000000000" pitchFamily="34" charset="-127"/>
              <a:ea typeface="나눔고딕OTF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" name="1/2 액자 3"/>
          <p:cNvSpPr/>
          <p:nvPr/>
        </p:nvSpPr>
        <p:spPr>
          <a:xfrm>
            <a:off x="5822301" y="4869428"/>
            <a:ext cx="1492898" cy="1328497"/>
          </a:xfrm>
          <a:prstGeom prst="halfFrame">
            <a:avLst>
              <a:gd name="adj1" fmla="val 5239"/>
              <a:gd name="adj2" fmla="val 4537"/>
            </a:avLst>
          </a:prstGeom>
          <a:solidFill>
            <a:srgbClr val="180BC6"/>
          </a:solidFill>
          <a:ln>
            <a:solidFill>
              <a:srgbClr val="180B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01156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ampl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poqaHanSans">
      <a:majorFont>
        <a:latin typeface="SpoqaHanSans-Bold"/>
        <a:ea typeface="SpoqaHanSans-Bold"/>
        <a:cs typeface=""/>
      </a:majorFont>
      <a:minorFont>
        <a:latin typeface="SpoqaHanSans-Regular"/>
        <a:ea typeface="SpoqaHanSans-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 Sa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 fontScale="92500" lnSpcReduction="10000"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18834</TotalTime>
  <Words>2660</Words>
  <Application>Microsoft Office PowerPoint</Application>
  <PresentationFormat>화면 슬라이드 쇼(4:3)</PresentationFormat>
  <Paragraphs>747</Paragraphs>
  <Slides>45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HeadingPairs>
  <TitlesOfParts>
    <vt:vector size="63" baseType="lpstr">
      <vt:lpstr>-apple-system</vt:lpstr>
      <vt:lpstr>HelveticaNeueLT Pro 95 Blk</vt:lpstr>
      <vt:lpstr>Noto Sans KR</vt:lpstr>
      <vt:lpstr>Noto Sans KR Light</vt:lpstr>
      <vt:lpstr>SpoqaHanSans</vt:lpstr>
      <vt:lpstr>SpoqaHanSans-Bold</vt:lpstr>
      <vt:lpstr>SpoqaHanSans-Light</vt:lpstr>
      <vt:lpstr>SpoqaHanSans-Regular</vt:lpstr>
      <vt:lpstr>SpoqaHanSans-Thin</vt:lpstr>
      <vt:lpstr>STKaiti</vt:lpstr>
      <vt:lpstr>나눔고딕OTF</vt:lpstr>
      <vt:lpstr>나눔고딕OTF ExtraBold</vt:lpstr>
      <vt:lpstr>맑은 고딕</vt:lpstr>
      <vt:lpstr>Arial</vt:lpstr>
      <vt:lpstr>Symbol</vt:lpstr>
      <vt:lpstr>Wingdings</vt:lpstr>
      <vt:lpstr>Title Sample</vt:lpstr>
      <vt:lpstr>Slide Sample</vt:lpstr>
      <vt:lpstr>  영화 장르별 핵심 키워드 추출</vt:lpstr>
      <vt:lpstr>목차</vt:lpstr>
      <vt:lpstr>1. 프로젝트 소개</vt:lpstr>
      <vt:lpstr>1-1) 프로젝트 개요</vt:lpstr>
      <vt:lpstr>1-1) 프로젝트 개요</vt:lpstr>
      <vt:lpstr>1-1) 프로젝트 개요</vt:lpstr>
      <vt:lpstr>1-1) 프로젝트 개요</vt:lpstr>
      <vt:lpstr>1-1) 프로젝트 개요</vt:lpstr>
      <vt:lpstr>1-2) 조원 소개</vt:lpstr>
      <vt:lpstr>PowerPoint 프레젠테이션</vt:lpstr>
      <vt:lpstr>2-1) 수행 과정 다이어그램</vt:lpstr>
      <vt:lpstr>2-2) 데이터 수집 및 탐색 </vt:lpstr>
      <vt:lpstr>2-2) 데이터 수집 및 탐색 </vt:lpstr>
      <vt:lpstr>2-2) 데이터 수집 및 탐색 </vt:lpstr>
      <vt:lpstr>2-2) 데이터 수집 및 탐색 </vt:lpstr>
      <vt:lpstr>2-3) 데이터 전처리 </vt:lpstr>
      <vt:lpstr>2-3) 데이터 전처리 </vt:lpstr>
      <vt:lpstr>2-3) 데이터 전처리 </vt:lpstr>
      <vt:lpstr>2-3) 데이터 전처리 </vt:lpstr>
      <vt:lpstr>2-3) 데이터 전처리 </vt:lpstr>
      <vt:lpstr>2-3) 데이터 전처리 </vt:lpstr>
      <vt:lpstr>2-4) 키워드 추출</vt:lpstr>
      <vt:lpstr>2-4) 키워드 추출</vt:lpstr>
      <vt:lpstr>2-4) 키워드 추출</vt:lpstr>
      <vt:lpstr>2-4) 키워드 추출</vt:lpstr>
      <vt:lpstr>2-4) 키워드 추출</vt:lpstr>
      <vt:lpstr>2-4) 키워드 추출</vt:lpstr>
      <vt:lpstr>2-4) 키워드 추출</vt:lpstr>
      <vt:lpstr>2-4) 키워드 추출</vt:lpstr>
      <vt:lpstr>2-5) 키워드 추출 결과</vt:lpstr>
      <vt:lpstr>PowerPoint 프레젠테이션</vt:lpstr>
      <vt:lpstr>3-1) 키워드 결과 분석</vt:lpstr>
      <vt:lpstr>3-2) 웹 서비스 제공</vt:lpstr>
      <vt:lpstr>3-3) 타 서비스 비교</vt:lpstr>
      <vt:lpstr>3-3) 타 서비스 비교</vt:lpstr>
      <vt:lpstr>PowerPoint 프레젠테이션</vt:lpstr>
      <vt:lpstr>4-1) 프로젝트 개선점</vt:lpstr>
      <vt:lpstr>4-1) 프로젝트 개선점</vt:lpstr>
      <vt:lpstr>PowerPoint 프레젠테이션</vt:lpstr>
      <vt:lpstr>PowerPoint 프레젠테이션</vt:lpstr>
      <vt:lpstr>목차</vt:lpstr>
      <vt:lpstr>모델 설명</vt:lpstr>
      <vt:lpstr>모델링</vt:lpstr>
      <vt:lpstr>모델링</vt:lpstr>
      <vt:lpstr>모델링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AizenGlobal</dc:creator>
  <cp:lastModifiedBy>박재현</cp:lastModifiedBy>
  <cp:revision>1368</cp:revision>
  <cp:lastPrinted>2019-10-02T09:35:13Z</cp:lastPrinted>
  <dcterms:created xsi:type="dcterms:W3CDTF">2019-05-10T06:49:22Z</dcterms:created>
  <dcterms:modified xsi:type="dcterms:W3CDTF">2022-06-10T07:59:02Z</dcterms:modified>
</cp:coreProperties>
</file>